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59" r:id="rId11"/>
  </p:sldIdLst>
  <p:sldSz cx="9144000" cy="6858000" type="screen4x3"/>
  <p:notesSz cx="6735763" cy="986631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2A6D"/>
    <a:srgbClr val="040494"/>
    <a:srgbClr val="70B2CC"/>
    <a:srgbClr val="395994"/>
    <a:srgbClr val="D1D2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33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252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F2DBF6-FBF2-49EF-83A3-2782C3EDCA5C}" type="datetimeFigureOut">
              <a:rPr lang="ko-KR" altLang="en-US" smtClean="0"/>
              <a:t>2024-11-05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67B348-3388-45F5-92FF-B3DFCF851AB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2649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6B97A6-BACA-498C-BB9E-04F0F507D503}" type="datetimeFigureOut">
              <a:rPr lang="ko-KR" altLang="en-US" smtClean="0"/>
              <a:t>2024-11-05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1233488"/>
            <a:ext cx="44370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37409A-2FB9-4066-B591-2B2F73991C1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00814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7409A-2FB9-4066-B591-2B2F73991C1D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80401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7106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7E677-4F6A-4938-A403-5EDA1326F0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33812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7E677-4F6A-4938-A403-5EDA1326F0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63724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108" y="6117829"/>
            <a:ext cx="1024090" cy="37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011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38537" y="6613525"/>
            <a:ext cx="2057400" cy="244475"/>
          </a:xfrm>
        </p:spPr>
        <p:txBody>
          <a:bodyPr/>
          <a:lstStyle>
            <a:lvl1pPr algn="ctr">
              <a:defRPr/>
            </a:lvl1pPr>
          </a:lstStyle>
          <a:p>
            <a:fld id="{3707E677-4F6A-4938-A403-5EDA1326F071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192" y="6178153"/>
            <a:ext cx="1024090" cy="37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389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9325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7E677-4F6A-4938-A403-5EDA1326F0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72754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7E677-4F6A-4938-A403-5EDA1326F0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93352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7E677-4F6A-4938-A403-5EDA1326F0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80184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7E677-4F6A-4938-A403-5EDA1326F0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048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7E677-4F6A-4938-A403-5EDA1326F0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52060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7E677-4F6A-4938-A403-5EDA1326F0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63341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03087" y="2737736"/>
            <a:ext cx="6959463" cy="954107"/>
          </a:xfrm>
          <a:prstGeom prst="rect">
            <a:avLst/>
          </a:prstGeom>
          <a:noFill/>
          <a:scene3d>
            <a:camera prst="obliqueBottomLeft"/>
            <a:lightRig rig="threePt" dir="t"/>
          </a:scene3d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ko-KR" altLang="en-US" sz="2800" b="1" dirty="0" err="1" smtClean="0">
                <a:solidFill>
                  <a:srgbClr val="312A6D"/>
                </a:solidFill>
                <a:latin typeface="+mn-ea"/>
                <a:cs typeface="Times New Roman" panose="02020603050405020304" pitchFamily="18" charset="0"/>
              </a:rPr>
              <a:t>듀얼트랙이수제</a:t>
            </a:r>
            <a:r>
              <a:rPr lang="ko-KR" altLang="en-US" sz="2800" b="1" dirty="0" smtClean="0">
                <a:solidFill>
                  <a:srgbClr val="312A6D"/>
                </a:solidFill>
                <a:latin typeface="+mn-ea"/>
                <a:cs typeface="Times New Roman" panose="02020603050405020304" pitchFamily="18" charset="0"/>
              </a:rPr>
              <a:t> 및 </a:t>
            </a:r>
            <a:r>
              <a:rPr lang="ko-KR" altLang="en-US" sz="2800" b="1" dirty="0" err="1" smtClean="0">
                <a:solidFill>
                  <a:srgbClr val="312A6D"/>
                </a:solidFill>
                <a:latin typeface="+mn-ea"/>
                <a:cs typeface="Times New Roman" panose="02020603050405020304" pitchFamily="18" charset="0"/>
              </a:rPr>
              <a:t>전공선택제</a:t>
            </a:r>
            <a:r>
              <a:rPr lang="ko-KR" altLang="en-US" sz="2800" b="1" dirty="0" smtClean="0">
                <a:solidFill>
                  <a:srgbClr val="312A6D"/>
                </a:solidFill>
                <a:latin typeface="+mn-ea"/>
                <a:cs typeface="Times New Roman" panose="02020603050405020304" pitchFamily="18" charset="0"/>
              </a:rPr>
              <a:t> 운영 </a:t>
            </a:r>
            <a:endParaRPr lang="en-US" altLang="ko-KR" sz="2800" b="1" dirty="0" smtClean="0">
              <a:solidFill>
                <a:srgbClr val="312A6D"/>
              </a:solidFill>
              <a:latin typeface="+mn-ea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ko-KR" altLang="en-US" sz="2800" b="1" dirty="0" smtClean="0">
                <a:solidFill>
                  <a:srgbClr val="312A6D"/>
                </a:solidFill>
                <a:latin typeface="+mn-ea"/>
                <a:cs typeface="Times New Roman" panose="02020603050405020304" pitchFamily="18" charset="0"/>
              </a:rPr>
              <a:t>가이드 라인</a:t>
            </a:r>
            <a:r>
              <a:rPr lang="en-US" altLang="ko-KR" sz="2800" b="1" dirty="0" smtClean="0">
                <a:solidFill>
                  <a:srgbClr val="312A6D"/>
                </a:solidFill>
                <a:latin typeface="+mn-ea"/>
                <a:cs typeface="Times New Roman" panose="02020603050405020304" pitchFamily="18" charset="0"/>
              </a:rPr>
              <a:t>(2021</a:t>
            </a:r>
            <a:r>
              <a:rPr lang="ko-KR" altLang="en-US" sz="2800" b="1" dirty="0" smtClean="0">
                <a:solidFill>
                  <a:srgbClr val="312A6D"/>
                </a:solidFill>
                <a:latin typeface="+mn-ea"/>
                <a:cs typeface="Times New Roman" panose="02020603050405020304" pitchFamily="18" charset="0"/>
              </a:rPr>
              <a:t>학년도 이후 신입생</a:t>
            </a:r>
            <a:r>
              <a:rPr lang="en-US" altLang="ko-KR" sz="2800" b="1" dirty="0" smtClean="0">
                <a:solidFill>
                  <a:srgbClr val="312A6D"/>
                </a:solidFill>
                <a:latin typeface="+mn-ea"/>
                <a:cs typeface="Times New Roman" panose="02020603050405020304" pitchFamily="18" charset="0"/>
              </a:rPr>
              <a:t>)</a:t>
            </a:r>
            <a:endParaRPr lang="ko-KR" altLang="en-US" sz="2800" b="1" dirty="0">
              <a:solidFill>
                <a:srgbClr val="312A6D"/>
              </a:solidFill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92675" y="5646530"/>
            <a:ext cx="3761772" cy="400110"/>
          </a:xfrm>
          <a:prstGeom prst="rect">
            <a:avLst/>
          </a:prstGeom>
          <a:noFill/>
          <a:scene3d>
            <a:camera prst="obliqueBottomLeft"/>
            <a:lightRig rig="threePt" dir="t"/>
          </a:scene3d>
        </p:spPr>
        <p:txBody>
          <a:bodyPr wrap="square" rtlCol="0">
            <a:spAutoFit/>
          </a:bodyPr>
          <a:lstStyle/>
          <a:p>
            <a:pPr algn="r"/>
            <a:r>
              <a:rPr lang="ko-KR" altLang="en-US" sz="2000" b="1" spc="-150" dirty="0" smtClean="0">
                <a:latin typeface="+mj-ea"/>
                <a:ea typeface="+mj-ea"/>
              </a:rPr>
              <a:t>교   무   처</a:t>
            </a:r>
            <a:endParaRPr lang="ko-KR" altLang="en-US" sz="2000" b="1" spc="-15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42583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442E68D-E863-414F-99E7-713EA80D6E9B}"/>
              </a:ext>
            </a:extLst>
          </p:cNvPr>
          <p:cNvSpPr txBox="1"/>
          <p:nvPr/>
        </p:nvSpPr>
        <p:spPr>
          <a:xfrm>
            <a:off x="1733217" y="3470073"/>
            <a:ext cx="567756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ctr">
              <a:defRPr sz="2400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r>
              <a:rPr lang="ko-KR" altLang="en-US" sz="5000" b="1" dirty="0" smtClean="0">
                <a:latin typeface="+mj-ea"/>
                <a:ea typeface="+mj-ea"/>
              </a:rPr>
              <a:t>감사합니다</a:t>
            </a:r>
            <a:endParaRPr lang="ko-KR" altLang="en-US" sz="5000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61050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>
            <a:extLst>
              <a:ext uri="{FF2B5EF4-FFF2-40B4-BE49-F238E27FC236}">
                <a16:creationId xmlns:a16="http://schemas.microsoft.com/office/drawing/2014/main" id="{9935A8A0-61E1-4B50-80DD-8576B7D1EFAD}"/>
              </a:ext>
            </a:extLst>
          </p:cNvPr>
          <p:cNvSpPr txBox="1">
            <a:spLocks/>
          </p:cNvSpPr>
          <p:nvPr/>
        </p:nvSpPr>
        <p:spPr>
          <a:xfrm>
            <a:off x="275291" y="682626"/>
            <a:ext cx="2147235" cy="56515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2800" b="1" dirty="0">
                <a:solidFill>
                  <a:srgbClr val="312A6D"/>
                </a:solidFill>
                <a:latin typeface="Arial Black" panose="020B0A04020102090204" pitchFamily="34" charset="0"/>
                <a:cs typeface="Times New Roman" panose="02020603050405020304" pitchFamily="18" charset="0"/>
              </a:rPr>
              <a:t>Contents</a:t>
            </a:r>
            <a:endParaRPr lang="ko-KR" altLang="en-US" sz="2800" b="1" dirty="0">
              <a:solidFill>
                <a:srgbClr val="312A6D"/>
              </a:solidFill>
              <a:latin typeface="Arial Black" panose="020B0A0402010209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83" name="그룹 82"/>
          <p:cNvGrpSpPr/>
          <p:nvPr/>
        </p:nvGrpSpPr>
        <p:grpSpPr>
          <a:xfrm>
            <a:off x="2422526" y="2172989"/>
            <a:ext cx="6473824" cy="400110"/>
            <a:chOff x="1879600" y="1708836"/>
            <a:chExt cx="6473824" cy="400110"/>
          </a:xfrm>
        </p:grpSpPr>
        <p:sp>
          <p:nvSpPr>
            <p:cNvPr id="67" name="Rectangle 304"/>
            <p:cNvSpPr>
              <a:spLocks noChangeArrowheads="1"/>
            </p:cNvSpPr>
            <p:nvPr/>
          </p:nvSpPr>
          <p:spPr bwMode="auto">
            <a:xfrm>
              <a:off x="2946399" y="1708836"/>
              <a:ext cx="540702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latinLnBrk="1" hangingPunct="1">
                <a:defRPr/>
              </a:pPr>
              <a:r>
                <a:rPr kumimoji="0" lang="ko-KR" altLang="en-US" sz="2000" b="1" dirty="0" err="1" smtClean="0">
                  <a:latin typeface="+mj-ea"/>
                  <a:ea typeface="+mj-ea"/>
                </a:rPr>
                <a:t>전공선택제</a:t>
              </a:r>
              <a:r>
                <a:rPr kumimoji="0" lang="ko-KR" altLang="en-US" sz="2000" b="1" dirty="0" smtClean="0">
                  <a:latin typeface="+mj-ea"/>
                  <a:ea typeface="+mj-ea"/>
                </a:rPr>
                <a:t> 및 </a:t>
              </a:r>
              <a:r>
                <a:rPr kumimoji="0" lang="ko-KR" altLang="en-US" sz="2000" b="1" dirty="0" err="1" smtClean="0">
                  <a:latin typeface="+mj-ea"/>
                  <a:ea typeface="+mj-ea"/>
                </a:rPr>
                <a:t>듀얼트랙이수제</a:t>
              </a:r>
              <a:r>
                <a:rPr kumimoji="0" lang="ko-KR" altLang="en-US" sz="2000" b="1" dirty="0" smtClean="0">
                  <a:latin typeface="+mj-ea"/>
                  <a:ea typeface="+mj-ea"/>
                </a:rPr>
                <a:t> 운영방안</a:t>
              </a:r>
              <a:endParaRPr kumimoji="0" lang="en-US" altLang="ko-KR" sz="2000" b="1" dirty="0" smtClean="0">
                <a:latin typeface="+mj-ea"/>
                <a:ea typeface="+mj-ea"/>
              </a:endParaRPr>
            </a:p>
          </p:txBody>
        </p:sp>
        <p:sp>
          <p:nvSpPr>
            <p:cNvPr id="72" name="Rectangle 304"/>
            <p:cNvSpPr>
              <a:spLocks noChangeArrowheads="1"/>
            </p:cNvSpPr>
            <p:nvPr/>
          </p:nvSpPr>
          <p:spPr bwMode="auto">
            <a:xfrm>
              <a:off x="1879600" y="1785780"/>
              <a:ext cx="1066799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>
                <a:defRPr/>
              </a:pPr>
              <a:r>
                <a:rPr lang="en-US" altLang="ko-KR" sz="1500" b="1" dirty="0">
                  <a:solidFill>
                    <a:srgbClr val="312A6D"/>
                  </a:solidFill>
                  <a:latin typeface="+mj-ea"/>
                  <a:ea typeface="+mj-ea"/>
                </a:rPr>
                <a:t>Section 1</a:t>
              </a:r>
              <a:r>
                <a:rPr lang="en-US" altLang="ko-KR" sz="1500" b="1" dirty="0" smtClean="0">
                  <a:solidFill>
                    <a:srgbClr val="312A6D"/>
                  </a:solidFill>
                  <a:latin typeface="+mj-ea"/>
                  <a:ea typeface="+mj-ea"/>
                </a:rPr>
                <a:t>.</a:t>
              </a:r>
              <a:endParaRPr lang="en-US" altLang="ko-KR" sz="1500" b="1" dirty="0">
                <a:solidFill>
                  <a:srgbClr val="312A6D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87" name="그룹 86"/>
          <p:cNvGrpSpPr/>
          <p:nvPr/>
        </p:nvGrpSpPr>
        <p:grpSpPr>
          <a:xfrm>
            <a:off x="2422526" y="2650042"/>
            <a:ext cx="6473824" cy="477054"/>
            <a:chOff x="1879600" y="1708836"/>
            <a:chExt cx="6473824" cy="477054"/>
          </a:xfrm>
        </p:grpSpPr>
        <p:sp>
          <p:nvSpPr>
            <p:cNvPr id="88" name="Rectangle 304"/>
            <p:cNvSpPr>
              <a:spLocks noChangeArrowheads="1"/>
            </p:cNvSpPr>
            <p:nvPr/>
          </p:nvSpPr>
          <p:spPr bwMode="auto">
            <a:xfrm>
              <a:off x="2946399" y="1708836"/>
              <a:ext cx="5407025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latinLnBrk="1" hangingPunct="1">
                <a:defRPr/>
              </a:pPr>
              <a:endParaRPr kumimoji="0" lang="en-US" altLang="ko-KR" sz="2500" b="1" dirty="0" smtClean="0">
                <a:latin typeface="+mj-ea"/>
                <a:ea typeface="+mj-ea"/>
              </a:endParaRPr>
            </a:p>
          </p:txBody>
        </p:sp>
        <p:sp>
          <p:nvSpPr>
            <p:cNvPr id="89" name="Rectangle 304"/>
            <p:cNvSpPr>
              <a:spLocks noChangeArrowheads="1"/>
            </p:cNvSpPr>
            <p:nvPr/>
          </p:nvSpPr>
          <p:spPr bwMode="auto">
            <a:xfrm>
              <a:off x="1879600" y="1785780"/>
              <a:ext cx="1066799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>
                <a:defRPr/>
              </a:pPr>
              <a:r>
                <a:rPr lang="en-US" altLang="ko-KR" sz="1500" b="1" dirty="0">
                  <a:solidFill>
                    <a:srgbClr val="312A6D"/>
                  </a:solidFill>
                  <a:latin typeface="+mj-ea"/>
                  <a:ea typeface="+mj-ea"/>
                </a:rPr>
                <a:t>Section </a:t>
              </a:r>
              <a:r>
                <a:rPr lang="en-US" altLang="ko-KR" sz="1500" b="1" dirty="0" smtClean="0">
                  <a:solidFill>
                    <a:srgbClr val="312A6D"/>
                  </a:solidFill>
                  <a:latin typeface="+mj-ea"/>
                  <a:ea typeface="+mj-ea"/>
                </a:rPr>
                <a:t>2.</a:t>
              </a:r>
              <a:endParaRPr lang="en-US" altLang="ko-KR" sz="1500" b="1" dirty="0">
                <a:solidFill>
                  <a:srgbClr val="312A6D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18" name="Rectangle 304"/>
          <p:cNvSpPr>
            <a:spLocks noChangeArrowheads="1"/>
          </p:cNvSpPr>
          <p:nvPr/>
        </p:nvSpPr>
        <p:spPr bwMode="auto">
          <a:xfrm>
            <a:off x="3485204" y="2681392"/>
            <a:ext cx="54070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>
              <a:defRPr/>
            </a:pPr>
            <a:r>
              <a:rPr kumimoji="0" lang="ko-KR" altLang="en-US" sz="2000" b="1" dirty="0" smtClean="0">
                <a:latin typeface="+mj-ea"/>
                <a:ea typeface="+mj-ea"/>
              </a:rPr>
              <a:t>학사구조개편에 따른 학생 소속 변경 안내</a:t>
            </a:r>
            <a:endParaRPr kumimoji="0" lang="en-US" altLang="ko-KR" sz="2000" b="1" dirty="0" smtClean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38209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7E677-4F6A-4938-A403-5EDA1326F071}" type="slidenum">
              <a:rPr lang="ko-KR" altLang="en-US" smtClean="0"/>
              <a:t>3</a:t>
            </a:fld>
            <a:endParaRPr lang="ko-KR" altLang="en-US"/>
          </a:p>
        </p:txBody>
      </p:sp>
      <p:sp>
        <p:nvSpPr>
          <p:cNvPr id="47" name="TextBox 46"/>
          <p:cNvSpPr txBox="1"/>
          <p:nvPr/>
        </p:nvSpPr>
        <p:spPr>
          <a:xfrm>
            <a:off x="7277411" y="219945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800" spc="-3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1 / </a:t>
            </a:r>
          </a:p>
        </p:txBody>
      </p:sp>
      <p:sp>
        <p:nvSpPr>
          <p:cNvPr id="48" name="제목 17"/>
          <p:cNvSpPr txBox="1">
            <a:spLocks/>
          </p:cNvSpPr>
          <p:nvPr/>
        </p:nvSpPr>
        <p:spPr>
          <a:xfrm>
            <a:off x="1057596" y="696982"/>
            <a:ext cx="8372475" cy="55530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800" dirty="0" smtClean="0">
                <a:solidFill>
                  <a:schemeClr val="bg1"/>
                </a:solidFill>
              </a:rPr>
              <a:t>Ⅰ.   </a:t>
            </a:r>
            <a:r>
              <a:rPr lang="ko-KR" altLang="en-US" sz="1800" dirty="0" err="1" smtClean="0">
                <a:latin typeface="+mn-ea"/>
                <a:ea typeface="+mn-ea"/>
              </a:rPr>
              <a:t>듀얼</a:t>
            </a:r>
            <a:r>
              <a:rPr lang="ko-KR" altLang="en-US" sz="1800" b="1" dirty="0" err="1" smtClean="0">
                <a:effectLst>
                  <a:outerShdw sx="0" sy="0">
                    <a:srgbClr val="000000"/>
                  </a:outerShdw>
                </a:effectLst>
                <a:latin typeface="+mn-ea"/>
                <a:ea typeface="+mn-ea"/>
              </a:rPr>
              <a:t>트랙이수제</a:t>
            </a:r>
            <a:r>
              <a:rPr lang="ko-KR" altLang="en-US" sz="1800" b="1" dirty="0" smtClean="0">
                <a:effectLst>
                  <a:outerShdw sx="0" sy="0">
                    <a:srgbClr val="000000"/>
                  </a:outerShdw>
                </a:effectLst>
                <a:latin typeface="+mn-ea"/>
                <a:ea typeface="+mn-ea"/>
              </a:rPr>
              <a:t> 운영방안</a:t>
            </a:r>
            <a:endParaRPr lang="en-US" altLang="ko-KR" sz="1800" b="1" dirty="0">
              <a:effectLst>
                <a:outerShdw sx="0" sy="0">
                  <a:srgbClr val="000000"/>
                </a:outerShdw>
              </a:effectLst>
              <a:latin typeface="+mn-ea"/>
              <a:ea typeface="+mn-ea"/>
            </a:endParaRPr>
          </a:p>
        </p:txBody>
      </p:sp>
      <p:sp>
        <p:nvSpPr>
          <p:cNvPr id="49" name="직사각형 48"/>
          <p:cNvSpPr/>
          <p:nvPr/>
        </p:nvSpPr>
        <p:spPr>
          <a:xfrm>
            <a:off x="542895" y="1314955"/>
            <a:ext cx="8181623" cy="1246428"/>
          </a:xfrm>
          <a:prstGeom prst="rect">
            <a:avLst/>
          </a:prstGeom>
          <a:ln w="9525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28600" indent="-228600">
              <a:lnSpc>
                <a:spcPct val="150000"/>
              </a:lnSpc>
              <a:buAutoNum type="arabicPeriod"/>
            </a:pPr>
            <a:r>
              <a:rPr lang="ko-KR" altLang="en-US" sz="1400" b="1" dirty="0" err="1">
                <a:solidFill>
                  <a:schemeClr val="tx1"/>
                </a:solidFill>
                <a:latin typeface="+mj-ea"/>
                <a:ea typeface="+mj-ea"/>
              </a:rPr>
              <a:t>듀얼트랙이수제</a:t>
            </a:r>
            <a:r>
              <a:rPr lang="ko-KR" altLang="en-US" sz="1400" b="1" dirty="0">
                <a:solidFill>
                  <a:schemeClr val="tx1"/>
                </a:solidFill>
                <a:latin typeface="+mj-ea"/>
                <a:ea typeface="+mj-ea"/>
              </a:rPr>
              <a:t> 운영 근거</a:t>
            </a:r>
            <a:endParaRPr lang="en-US" altLang="ko-KR" sz="1400" b="1" dirty="0">
              <a:solidFill>
                <a:schemeClr val="tx1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1100" dirty="0">
                <a:solidFill>
                  <a:schemeClr val="tx1"/>
                </a:solidFill>
                <a:latin typeface="+mj-ea"/>
                <a:ea typeface="+mj-ea"/>
              </a:rPr>
              <a:t>  </a:t>
            </a:r>
            <a:r>
              <a:rPr lang="ko-KR" altLang="en-US" sz="1200" dirty="0">
                <a:solidFill>
                  <a:schemeClr val="tx1"/>
                </a:solidFill>
                <a:latin typeface="+mj-ea"/>
                <a:ea typeface="+mj-ea"/>
              </a:rPr>
              <a:t>가</a:t>
            </a:r>
            <a:r>
              <a:rPr lang="en-US" altLang="ko-KR" sz="1200" dirty="0">
                <a:solidFill>
                  <a:schemeClr val="tx1"/>
                </a:solidFill>
                <a:latin typeface="+mj-ea"/>
                <a:ea typeface="+mj-ea"/>
              </a:rPr>
              <a:t>. </a:t>
            </a:r>
            <a:r>
              <a:rPr lang="ko-KR" altLang="en-US" sz="1200" dirty="0">
                <a:solidFill>
                  <a:schemeClr val="tx1"/>
                </a:solidFill>
                <a:latin typeface="+mj-ea"/>
                <a:ea typeface="+mj-ea"/>
              </a:rPr>
              <a:t>전공트랙의 개설 및 운영에 관한 규정</a:t>
            </a:r>
            <a:endParaRPr lang="en-US" altLang="ko-KR" sz="1200" dirty="0">
              <a:solidFill>
                <a:schemeClr val="tx1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solidFill>
                  <a:schemeClr val="tx1"/>
                </a:solidFill>
                <a:latin typeface="+mj-ea"/>
                <a:ea typeface="+mj-ea"/>
              </a:rPr>
              <a:t>  </a:t>
            </a:r>
            <a:r>
              <a:rPr lang="ko-KR" altLang="en-US" sz="1200" dirty="0">
                <a:solidFill>
                  <a:schemeClr val="tx1"/>
                </a:solidFill>
                <a:latin typeface="+mj-ea"/>
                <a:ea typeface="+mj-ea"/>
              </a:rPr>
              <a:t>나</a:t>
            </a:r>
            <a:r>
              <a:rPr lang="en-US" altLang="ko-KR" sz="1200" dirty="0">
                <a:solidFill>
                  <a:schemeClr val="tx1"/>
                </a:solidFill>
                <a:latin typeface="+mj-ea"/>
                <a:ea typeface="+mj-ea"/>
              </a:rPr>
              <a:t>. </a:t>
            </a:r>
            <a:r>
              <a:rPr lang="ko-KR" altLang="en-US" sz="1200" dirty="0" err="1">
                <a:solidFill>
                  <a:schemeClr val="tx1"/>
                </a:solidFill>
                <a:latin typeface="+mj-ea"/>
                <a:ea typeface="+mj-ea"/>
              </a:rPr>
              <a:t>듀얼트랙이수제</a:t>
            </a:r>
            <a:r>
              <a:rPr lang="ko-KR" altLang="en-US" sz="1200" dirty="0">
                <a:solidFill>
                  <a:schemeClr val="tx1"/>
                </a:solidFill>
                <a:latin typeface="+mj-ea"/>
                <a:ea typeface="+mj-ea"/>
              </a:rPr>
              <a:t> 운영규정</a:t>
            </a:r>
            <a:endParaRPr lang="en-US" altLang="ko-KR" sz="1200" dirty="0">
              <a:solidFill>
                <a:schemeClr val="tx1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solidFill>
                  <a:schemeClr val="tx1"/>
                </a:solidFill>
                <a:latin typeface="+mj-ea"/>
                <a:ea typeface="+mj-ea"/>
              </a:rPr>
              <a:t>  </a:t>
            </a:r>
            <a:r>
              <a:rPr lang="ko-KR" altLang="en-US" sz="1200" dirty="0">
                <a:solidFill>
                  <a:schemeClr val="tx1"/>
                </a:solidFill>
                <a:latin typeface="+mj-ea"/>
                <a:ea typeface="+mj-ea"/>
              </a:rPr>
              <a:t>다</a:t>
            </a:r>
            <a:r>
              <a:rPr lang="en-US" altLang="ko-KR" sz="1200" dirty="0">
                <a:solidFill>
                  <a:schemeClr val="tx1"/>
                </a:solidFill>
                <a:latin typeface="+mj-ea"/>
                <a:ea typeface="+mj-ea"/>
              </a:rPr>
              <a:t>. </a:t>
            </a:r>
            <a:r>
              <a:rPr lang="ko-KR" altLang="en-US" sz="1200" dirty="0">
                <a:solidFill>
                  <a:schemeClr val="tx1"/>
                </a:solidFill>
                <a:latin typeface="+mj-ea"/>
                <a:ea typeface="+mj-ea"/>
              </a:rPr>
              <a:t>교육과정 편성</a:t>
            </a:r>
            <a:r>
              <a:rPr lang="en-US" altLang="ko-KR" sz="1200" dirty="0">
                <a:latin typeface="+mj-ea"/>
                <a:ea typeface="+mj-ea"/>
              </a:rPr>
              <a:t>·</a:t>
            </a:r>
            <a:r>
              <a:rPr lang="ko-KR" altLang="en-US" sz="1200" dirty="0">
                <a:latin typeface="+mj-ea"/>
                <a:ea typeface="+mj-ea"/>
              </a:rPr>
              <a:t>운영 및 이수기준에 관한 세칙</a:t>
            </a:r>
            <a:endParaRPr lang="en-US" altLang="ko-KR" sz="12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pic>
        <p:nvPicPr>
          <p:cNvPr id="50" name="그림 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9190" y="195814"/>
            <a:ext cx="795340" cy="734584"/>
          </a:xfrm>
          <a:prstGeom prst="rect">
            <a:avLst/>
          </a:prstGeom>
        </p:spPr>
      </p:pic>
      <p:sp>
        <p:nvSpPr>
          <p:cNvPr id="51" name="직사각형 50"/>
          <p:cNvSpPr/>
          <p:nvPr/>
        </p:nvSpPr>
        <p:spPr>
          <a:xfrm>
            <a:off x="542895" y="2561383"/>
            <a:ext cx="8181623" cy="3164202"/>
          </a:xfrm>
          <a:prstGeom prst="rect">
            <a:avLst/>
          </a:prstGeom>
          <a:ln w="9525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ko-KR" sz="1400" b="1" dirty="0">
                <a:solidFill>
                  <a:schemeClr val="tx1"/>
                </a:solidFill>
                <a:latin typeface="+mj-ea"/>
                <a:ea typeface="+mj-ea"/>
              </a:rPr>
              <a:t>2. </a:t>
            </a:r>
            <a:r>
              <a:rPr lang="ko-KR" altLang="en-US" sz="1400" b="1" dirty="0" err="1">
                <a:solidFill>
                  <a:schemeClr val="tx1"/>
                </a:solidFill>
                <a:latin typeface="+mj-ea"/>
                <a:ea typeface="+mj-ea"/>
              </a:rPr>
              <a:t>듀얼트랙</a:t>
            </a:r>
            <a:r>
              <a:rPr lang="ko-KR" altLang="en-US" sz="1400" b="1" dirty="0">
                <a:solidFill>
                  <a:schemeClr val="tx1"/>
                </a:solidFill>
                <a:latin typeface="+mj-ea"/>
                <a:ea typeface="+mj-ea"/>
              </a:rPr>
              <a:t> 이수제도란</a:t>
            </a:r>
            <a:r>
              <a:rPr lang="en-US" altLang="ko-KR" sz="1400" b="1" dirty="0">
                <a:solidFill>
                  <a:schemeClr val="tx1"/>
                </a:solidFill>
                <a:latin typeface="+mj-ea"/>
                <a:ea typeface="+mj-ea"/>
              </a:rPr>
              <a:t>?</a:t>
            </a:r>
          </a:p>
          <a:p>
            <a:pPr marL="288000" indent="-288000" algn="just" fontAlgn="base">
              <a:lnSpc>
                <a:spcPct val="150000"/>
              </a:lnSpc>
              <a:spcBef>
                <a:spcPts val="600"/>
              </a:spcBef>
            </a:pPr>
            <a:r>
              <a:rPr lang="en-US" altLang="ko-KR" sz="1100" dirty="0">
                <a:solidFill>
                  <a:schemeClr val="tx1"/>
                </a:solidFill>
                <a:latin typeface="+mj-ea"/>
                <a:ea typeface="+mj-ea"/>
              </a:rPr>
              <a:t>  </a:t>
            </a:r>
            <a:r>
              <a:rPr lang="ko-KR" altLang="en-US" sz="1200" dirty="0">
                <a:solidFill>
                  <a:schemeClr val="tx1"/>
                </a:solidFill>
                <a:latin typeface="+mj-ea"/>
                <a:ea typeface="+mj-ea"/>
              </a:rPr>
              <a:t>가</a:t>
            </a:r>
            <a:r>
              <a:rPr lang="en-US" altLang="ko-KR" sz="1200" dirty="0">
                <a:solidFill>
                  <a:schemeClr val="tx1"/>
                </a:solidFill>
                <a:latin typeface="+mj-ea"/>
                <a:ea typeface="+mj-ea"/>
              </a:rPr>
              <a:t>.</a:t>
            </a:r>
            <a:r>
              <a:rPr lang="ko-KR" altLang="en-US" sz="1200" kern="0" spc="-70" dirty="0">
                <a:solidFill>
                  <a:srgbClr val="000000"/>
                </a:solidFill>
                <a:latin typeface="+mj-ea"/>
                <a:ea typeface="+mj-ea"/>
              </a:rPr>
              <a:t> </a:t>
            </a:r>
            <a:r>
              <a:rPr lang="ko-KR" altLang="en-US" sz="1200" kern="0" spc="-70" dirty="0" err="1">
                <a:solidFill>
                  <a:srgbClr val="0070C0"/>
                </a:solidFill>
                <a:latin typeface="+mj-ea"/>
                <a:ea typeface="+mj-ea"/>
              </a:rPr>
              <a:t>듀얼트랙</a:t>
            </a:r>
            <a:r>
              <a:rPr lang="ko-KR" altLang="en-US" sz="1200" kern="0" spc="-70" dirty="0">
                <a:solidFill>
                  <a:srgbClr val="0070C0"/>
                </a:solidFill>
                <a:latin typeface="+mj-ea"/>
                <a:ea typeface="+mj-ea"/>
              </a:rPr>
              <a:t> 이수제도</a:t>
            </a:r>
            <a:r>
              <a:rPr lang="en-US" altLang="ko-KR" sz="1200" kern="0" spc="-70" dirty="0">
                <a:solidFill>
                  <a:srgbClr val="000000"/>
                </a:solidFill>
                <a:latin typeface="+mj-ea"/>
                <a:ea typeface="+mj-ea"/>
              </a:rPr>
              <a:t>: </a:t>
            </a:r>
            <a:r>
              <a:rPr lang="ko-KR" altLang="en-US" sz="1200" dirty="0">
                <a:latin typeface="+mj-ea"/>
                <a:ea typeface="+mj-ea"/>
              </a:rPr>
              <a:t>학생이 재학 중에 제</a:t>
            </a:r>
            <a:r>
              <a:rPr lang="en-US" altLang="ko-KR" sz="1200" dirty="0">
                <a:latin typeface="+mj-ea"/>
                <a:ea typeface="+mj-ea"/>
              </a:rPr>
              <a:t>1</a:t>
            </a:r>
            <a:r>
              <a:rPr lang="ko-KR" altLang="en-US" sz="1200" dirty="0">
                <a:latin typeface="+mj-ea"/>
                <a:ea typeface="+mj-ea"/>
              </a:rPr>
              <a:t>전공트랙 및 제</a:t>
            </a:r>
            <a:r>
              <a:rPr lang="en-US" altLang="ko-KR" sz="1200" dirty="0">
                <a:latin typeface="+mj-ea"/>
                <a:ea typeface="+mj-ea"/>
              </a:rPr>
              <a:t>2</a:t>
            </a:r>
            <a:r>
              <a:rPr lang="ko-KR" altLang="en-US" sz="1200" dirty="0">
                <a:latin typeface="+mj-ea"/>
                <a:ea typeface="+mj-ea"/>
              </a:rPr>
              <a:t>전공트랙 등 복수의 전공트랙 </a:t>
            </a:r>
            <a:r>
              <a:rPr lang="en-US" altLang="ko-KR" sz="1200" dirty="0">
                <a:latin typeface="+mj-ea"/>
                <a:ea typeface="+mj-ea"/>
              </a:rPr>
              <a:t> (</a:t>
            </a:r>
            <a:r>
              <a:rPr lang="ko-KR" altLang="en-US" sz="1200" dirty="0">
                <a:latin typeface="+mj-ea"/>
                <a:ea typeface="+mj-ea"/>
              </a:rPr>
              <a:t>이하 “트랙”이라 한다</a:t>
            </a:r>
            <a:r>
              <a:rPr lang="en-US" altLang="ko-KR" sz="1200" dirty="0">
                <a:latin typeface="+mj-ea"/>
                <a:ea typeface="+mj-ea"/>
              </a:rPr>
              <a:t>)</a:t>
            </a:r>
            <a:r>
              <a:rPr lang="ko-KR" altLang="en-US" sz="1200" dirty="0">
                <a:latin typeface="+mj-ea"/>
                <a:ea typeface="+mj-ea"/>
              </a:rPr>
              <a:t>을 이수해야 졸업요건이 충족되는 제도로서</a:t>
            </a:r>
            <a:r>
              <a:rPr lang="en-US" altLang="ko-KR" sz="1200" dirty="0">
                <a:latin typeface="+mj-ea"/>
                <a:ea typeface="+mj-ea"/>
              </a:rPr>
              <a:t>, </a:t>
            </a:r>
            <a:r>
              <a:rPr lang="ko-KR" altLang="en-US" sz="1200" b="1" dirty="0">
                <a:solidFill>
                  <a:srgbClr val="C00000"/>
                </a:solidFill>
                <a:latin typeface="+mj-ea"/>
                <a:ea typeface="+mj-ea"/>
              </a:rPr>
              <a:t>학생의 선택에 따라 단일전공으로 이수 가능</a:t>
            </a:r>
            <a:r>
              <a:rPr lang="ko-KR" altLang="en-US" sz="1200" dirty="0">
                <a:solidFill>
                  <a:srgbClr val="C00000"/>
                </a:solidFill>
                <a:latin typeface="+mj-ea"/>
                <a:ea typeface="+mj-ea"/>
              </a:rPr>
              <a:t> </a:t>
            </a:r>
            <a:endParaRPr lang="en-US" altLang="ko-KR" sz="1200" b="1" kern="0" spc="-70" dirty="0">
              <a:solidFill>
                <a:srgbClr val="C00000"/>
              </a:solidFill>
              <a:latin typeface="+mj-ea"/>
              <a:ea typeface="+mj-ea"/>
            </a:endParaRPr>
          </a:p>
          <a:p>
            <a:pPr fontAlgn="base">
              <a:lnSpc>
                <a:spcPct val="150000"/>
              </a:lnSpc>
              <a:spcBef>
                <a:spcPts val="600"/>
              </a:spcBef>
            </a:pPr>
            <a:r>
              <a:rPr lang="en-US" altLang="ko-KR" sz="1200" b="1" kern="0" spc="-70" dirty="0">
                <a:solidFill>
                  <a:srgbClr val="0070C0"/>
                </a:solidFill>
                <a:latin typeface="+mj-ea"/>
                <a:ea typeface="+mj-ea"/>
              </a:rPr>
              <a:t>     1)</a:t>
            </a:r>
            <a:r>
              <a:rPr lang="ko-KR" altLang="en-US" sz="1200" b="1" dirty="0">
                <a:solidFill>
                  <a:srgbClr val="0070C0"/>
                </a:solidFill>
                <a:latin typeface="+mj-ea"/>
                <a:ea typeface="+mj-ea"/>
              </a:rPr>
              <a:t> </a:t>
            </a:r>
            <a:r>
              <a:rPr lang="ko-KR" altLang="en-US" sz="1200" b="1" dirty="0" err="1">
                <a:solidFill>
                  <a:srgbClr val="0070C0"/>
                </a:solidFill>
                <a:latin typeface="+mj-ea"/>
                <a:ea typeface="+mj-ea"/>
              </a:rPr>
              <a:t>심화형</a:t>
            </a:r>
            <a:r>
              <a:rPr lang="en-US" altLang="ko-KR" sz="1200" b="1" dirty="0">
                <a:solidFill>
                  <a:srgbClr val="0070C0"/>
                </a:solidFill>
                <a:latin typeface="+mj-ea"/>
                <a:ea typeface="+mj-ea"/>
              </a:rPr>
              <a:t>: </a:t>
            </a:r>
            <a:r>
              <a:rPr lang="ko-KR" altLang="en-US" sz="1200" b="1" dirty="0">
                <a:solidFill>
                  <a:srgbClr val="0070C0"/>
                </a:solidFill>
                <a:latin typeface="+mj-ea"/>
                <a:ea typeface="+mj-ea"/>
              </a:rPr>
              <a:t>소속 전공</a:t>
            </a:r>
            <a:r>
              <a:rPr lang="en-US" altLang="ko-KR" sz="1200" b="1" dirty="0">
                <a:solidFill>
                  <a:srgbClr val="0070C0"/>
                </a:solidFill>
                <a:latin typeface="+mj-ea"/>
                <a:ea typeface="+mj-ea"/>
              </a:rPr>
              <a:t>(</a:t>
            </a:r>
            <a:r>
              <a:rPr lang="ko-KR" altLang="en-US" sz="1200" b="1" dirty="0">
                <a:solidFill>
                  <a:srgbClr val="0070C0"/>
                </a:solidFill>
                <a:latin typeface="+mj-ea"/>
                <a:ea typeface="+mj-ea"/>
              </a:rPr>
              <a:t>학과</a:t>
            </a:r>
            <a:r>
              <a:rPr lang="en-US" altLang="ko-KR" sz="1200" b="1" dirty="0">
                <a:solidFill>
                  <a:srgbClr val="0070C0"/>
                </a:solidFill>
                <a:latin typeface="+mj-ea"/>
                <a:ea typeface="+mj-ea"/>
              </a:rPr>
              <a:t>)</a:t>
            </a:r>
            <a:r>
              <a:rPr lang="ko-KR" altLang="en-US" sz="1200" b="1" dirty="0">
                <a:solidFill>
                  <a:srgbClr val="0070C0"/>
                </a:solidFill>
                <a:latin typeface="+mj-ea"/>
                <a:ea typeface="+mj-ea"/>
              </a:rPr>
              <a:t>의 기본형 트랙</a:t>
            </a:r>
            <a:r>
              <a:rPr lang="en-US" altLang="ko-KR" sz="1200" b="1" dirty="0">
                <a:solidFill>
                  <a:srgbClr val="0070C0"/>
                </a:solidFill>
                <a:latin typeface="+mj-ea"/>
                <a:ea typeface="+mj-ea"/>
              </a:rPr>
              <a:t>(</a:t>
            </a:r>
            <a:r>
              <a:rPr lang="ko-KR" altLang="en-US" sz="1200" b="1" dirty="0">
                <a:solidFill>
                  <a:srgbClr val="0070C0"/>
                </a:solidFill>
                <a:latin typeface="+mj-ea"/>
                <a:ea typeface="+mj-ea"/>
              </a:rPr>
              <a:t>제</a:t>
            </a:r>
            <a:r>
              <a:rPr lang="en-US" altLang="ko-KR" sz="1200" b="1" dirty="0">
                <a:solidFill>
                  <a:srgbClr val="0070C0"/>
                </a:solidFill>
                <a:latin typeface="+mj-ea"/>
                <a:ea typeface="+mj-ea"/>
              </a:rPr>
              <a:t>1</a:t>
            </a:r>
            <a:r>
              <a:rPr lang="ko-KR" altLang="en-US" sz="1200" b="1" dirty="0">
                <a:solidFill>
                  <a:srgbClr val="0070C0"/>
                </a:solidFill>
                <a:latin typeface="+mj-ea"/>
                <a:ea typeface="+mj-ea"/>
              </a:rPr>
              <a:t>트랙</a:t>
            </a:r>
            <a:r>
              <a:rPr lang="en-US" altLang="ko-KR" sz="1200" b="1" dirty="0">
                <a:solidFill>
                  <a:srgbClr val="0070C0"/>
                </a:solidFill>
                <a:latin typeface="+mj-ea"/>
                <a:ea typeface="+mj-ea"/>
              </a:rPr>
              <a:t>) + </a:t>
            </a:r>
            <a:r>
              <a:rPr lang="ko-KR" altLang="en-US" sz="1200" b="1" dirty="0" err="1">
                <a:solidFill>
                  <a:srgbClr val="0070C0"/>
                </a:solidFill>
                <a:latin typeface="+mj-ea"/>
                <a:ea typeface="+mj-ea"/>
              </a:rPr>
              <a:t>심화형</a:t>
            </a:r>
            <a:r>
              <a:rPr lang="ko-KR" altLang="en-US" sz="1200" b="1" dirty="0">
                <a:solidFill>
                  <a:srgbClr val="0070C0"/>
                </a:solidFill>
                <a:latin typeface="+mj-ea"/>
                <a:ea typeface="+mj-ea"/>
              </a:rPr>
              <a:t> 트랙</a:t>
            </a:r>
            <a:r>
              <a:rPr lang="en-US" altLang="ko-KR" sz="1200" b="1" dirty="0">
                <a:solidFill>
                  <a:srgbClr val="0070C0"/>
                </a:solidFill>
                <a:latin typeface="+mj-ea"/>
                <a:ea typeface="+mj-ea"/>
              </a:rPr>
              <a:t>(</a:t>
            </a:r>
            <a:r>
              <a:rPr lang="ko-KR" altLang="en-US" sz="1200" b="1" dirty="0">
                <a:solidFill>
                  <a:srgbClr val="0070C0"/>
                </a:solidFill>
                <a:latin typeface="+mj-ea"/>
                <a:ea typeface="+mj-ea"/>
              </a:rPr>
              <a:t>제</a:t>
            </a:r>
            <a:r>
              <a:rPr lang="en-US" altLang="ko-KR" sz="1200" b="1" dirty="0">
                <a:solidFill>
                  <a:srgbClr val="0070C0"/>
                </a:solidFill>
                <a:latin typeface="+mj-ea"/>
                <a:ea typeface="+mj-ea"/>
              </a:rPr>
              <a:t>2</a:t>
            </a:r>
            <a:r>
              <a:rPr lang="ko-KR" altLang="en-US" sz="1200" b="1" dirty="0">
                <a:solidFill>
                  <a:srgbClr val="0070C0"/>
                </a:solidFill>
                <a:latin typeface="+mj-ea"/>
                <a:ea typeface="+mj-ea"/>
              </a:rPr>
              <a:t>트랙</a:t>
            </a:r>
            <a:r>
              <a:rPr lang="en-US" altLang="ko-KR" sz="1200" b="1" dirty="0">
                <a:solidFill>
                  <a:srgbClr val="0070C0"/>
                </a:solidFill>
                <a:latin typeface="+mj-ea"/>
                <a:ea typeface="+mj-ea"/>
              </a:rPr>
              <a:t>) </a:t>
            </a:r>
            <a:r>
              <a:rPr lang="ko-KR" altLang="en-US" sz="1200" b="1" dirty="0">
                <a:solidFill>
                  <a:srgbClr val="0070C0"/>
                </a:solidFill>
                <a:latin typeface="+mj-ea"/>
                <a:ea typeface="+mj-ea"/>
              </a:rPr>
              <a:t>이수 </a:t>
            </a:r>
            <a:r>
              <a:rPr lang="en-US" altLang="ko-KR" sz="1200" b="1" dirty="0">
                <a:solidFill>
                  <a:srgbClr val="C00000"/>
                </a:solidFill>
                <a:latin typeface="+mj-ea"/>
                <a:ea typeface="+mj-ea"/>
              </a:rPr>
              <a:t>(</a:t>
            </a:r>
            <a:r>
              <a:rPr lang="ko-KR" altLang="en-US" sz="1200" b="1" dirty="0">
                <a:solidFill>
                  <a:srgbClr val="C00000"/>
                </a:solidFill>
                <a:latin typeface="+mj-ea"/>
                <a:ea typeface="+mj-ea"/>
              </a:rPr>
              <a:t>단일전공 이수 모형</a:t>
            </a:r>
            <a:r>
              <a:rPr lang="en-US" altLang="ko-KR" sz="1200" b="1" dirty="0">
                <a:solidFill>
                  <a:srgbClr val="C00000"/>
                </a:solidFill>
                <a:latin typeface="+mj-ea"/>
                <a:ea typeface="+mj-ea"/>
              </a:rPr>
              <a:t>)</a:t>
            </a:r>
            <a:endParaRPr lang="ko-KR" altLang="en-US" sz="1200" b="1" dirty="0">
              <a:solidFill>
                <a:srgbClr val="C00000"/>
              </a:solidFill>
              <a:latin typeface="+mj-ea"/>
              <a:ea typeface="+mj-ea"/>
            </a:endParaRPr>
          </a:p>
          <a:p>
            <a:pPr marL="108000" indent="-468000" fontAlgn="base">
              <a:lnSpc>
                <a:spcPct val="150000"/>
              </a:lnSpc>
              <a:spcBef>
                <a:spcPts val="600"/>
              </a:spcBef>
            </a:pPr>
            <a:r>
              <a:rPr lang="en-US" altLang="ko-KR" sz="1200" b="1" dirty="0">
                <a:solidFill>
                  <a:srgbClr val="0070C0"/>
                </a:solidFill>
                <a:latin typeface="+mj-ea"/>
                <a:ea typeface="+mj-ea"/>
              </a:rPr>
              <a:t>    2)</a:t>
            </a:r>
            <a:r>
              <a:rPr lang="ko-KR" altLang="en-US" sz="1200" b="1" dirty="0">
                <a:solidFill>
                  <a:srgbClr val="0070C0"/>
                </a:solidFill>
                <a:latin typeface="+mj-ea"/>
                <a:ea typeface="+mj-ea"/>
              </a:rPr>
              <a:t> 복합형</a:t>
            </a:r>
            <a:r>
              <a:rPr lang="en-US" altLang="ko-KR" sz="1200" b="1" dirty="0">
                <a:solidFill>
                  <a:srgbClr val="0070C0"/>
                </a:solidFill>
                <a:latin typeface="+mj-ea"/>
                <a:ea typeface="+mj-ea"/>
              </a:rPr>
              <a:t>: </a:t>
            </a:r>
            <a:r>
              <a:rPr lang="ko-KR" altLang="en-US" sz="1200" b="1" dirty="0">
                <a:solidFill>
                  <a:srgbClr val="0070C0"/>
                </a:solidFill>
                <a:latin typeface="+mj-ea"/>
                <a:ea typeface="+mj-ea"/>
              </a:rPr>
              <a:t>소속 전공</a:t>
            </a:r>
            <a:r>
              <a:rPr lang="en-US" altLang="ko-KR" sz="1200" b="1" dirty="0">
                <a:solidFill>
                  <a:srgbClr val="0070C0"/>
                </a:solidFill>
                <a:latin typeface="+mj-ea"/>
                <a:ea typeface="+mj-ea"/>
              </a:rPr>
              <a:t>(</a:t>
            </a:r>
            <a:r>
              <a:rPr lang="ko-KR" altLang="en-US" sz="1200" b="1" dirty="0">
                <a:solidFill>
                  <a:srgbClr val="0070C0"/>
                </a:solidFill>
                <a:latin typeface="+mj-ea"/>
                <a:ea typeface="+mj-ea"/>
              </a:rPr>
              <a:t>학과</a:t>
            </a:r>
            <a:r>
              <a:rPr lang="en-US" altLang="ko-KR" sz="1200" b="1" dirty="0">
                <a:solidFill>
                  <a:srgbClr val="0070C0"/>
                </a:solidFill>
                <a:latin typeface="+mj-ea"/>
                <a:ea typeface="+mj-ea"/>
              </a:rPr>
              <a:t>)</a:t>
            </a:r>
            <a:r>
              <a:rPr lang="ko-KR" altLang="en-US" sz="1200" b="1" dirty="0">
                <a:solidFill>
                  <a:srgbClr val="0070C0"/>
                </a:solidFill>
                <a:latin typeface="+mj-ea"/>
                <a:ea typeface="+mj-ea"/>
              </a:rPr>
              <a:t>의 기본형 트랙</a:t>
            </a:r>
            <a:r>
              <a:rPr lang="en-US" altLang="ko-KR" sz="1200" b="1" dirty="0">
                <a:solidFill>
                  <a:srgbClr val="0070C0"/>
                </a:solidFill>
                <a:latin typeface="+mj-ea"/>
                <a:ea typeface="+mj-ea"/>
              </a:rPr>
              <a:t>(</a:t>
            </a:r>
            <a:r>
              <a:rPr lang="ko-KR" altLang="en-US" sz="1200" b="1" dirty="0">
                <a:solidFill>
                  <a:srgbClr val="0070C0"/>
                </a:solidFill>
                <a:latin typeface="+mj-ea"/>
                <a:ea typeface="+mj-ea"/>
              </a:rPr>
              <a:t>제</a:t>
            </a:r>
            <a:r>
              <a:rPr lang="en-US" altLang="ko-KR" sz="1200" b="1" dirty="0">
                <a:solidFill>
                  <a:srgbClr val="0070C0"/>
                </a:solidFill>
                <a:latin typeface="+mj-ea"/>
                <a:ea typeface="+mj-ea"/>
              </a:rPr>
              <a:t>1</a:t>
            </a:r>
            <a:r>
              <a:rPr lang="ko-KR" altLang="en-US" sz="1200" b="1" dirty="0">
                <a:solidFill>
                  <a:srgbClr val="0070C0"/>
                </a:solidFill>
                <a:latin typeface="+mj-ea"/>
                <a:ea typeface="+mj-ea"/>
              </a:rPr>
              <a:t>트랙</a:t>
            </a:r>
            <a:r>
              <a:rPr lang="en-US" altLang="ko-KR" sz="1200" b="1" dirty="0">
                <a:solidFill>
                  <a:srgbClr val="0070C0"/>
                </a:solidFill>
                <a:latin typeface="+mj-ea"/>
                <a:ea typeface="+mj-ea"/>
              </a:rPr>
              <a:t>) + </a:t>
            </a:r>
            <a:r>
              <a:rPr lang="ko-KR" altLang="en-US" sz="1200" b="1" dirty="0">
                <a:solidFill>
                  <a:srgbClr val="0070C0"/>
                </a:solidFill>
                <a:latin typeface="+mj-ea"/>
                <a:ea typeface="+mj-ea"/>
              </a:rPr>
              <a:t>타 전공</a:t>
            </a:r>
            <a:r>
              <a:rPr lang="en-US" altLang="ko-KR" sz="1200" b="1" dirty="0">
                <a:solidFill>
                  <a:srgbClr val="0070C0"/>
                </a:solidFill>
                <a:latin typeface="+mj-ea"/>
                <a:ea typeface="+mj-ea"/>
              </a:rPr>
              <a:t>(</a:t>
            </a:r>
            <a:r>
              <a:rPr lang="ko-KR" altLang="en-US" sz="1200" b="1" dirty="0">
                <a:solidFill>
                  <a:srgbClr val="0070C0"/>
                </a:solidFill>
                <a:latin typeface="+mj-ea"/>
                <a:ea typeface="+mj-ea"/>
              </a:rPr>
              <a:t>학과</a:t>
            </a:r>
            <a:r>
              <a:rPr lang="en-US" altLang="ko-KR" sz="1200" b="1" dirty="0">
                <a:solidFill>
                  <a:srgbClr val="0070C0"/>
                </a:solidFill>
                <a:latin typeface="+mj-ea"/>
                <a:ea typeface="+mj-ea"/>
              </a:rPr>
              <a:t>)</a:t>
            </a:r>
            <a:r>
              <a:rPr lang="ko-KR" altLang="en-US" sz="1200" b="1" dirty="0">
                <a:solidFill>
                  <a:srgbClr val="0070C0"/>
                </a:solidFill>
                <a:latin typeface="+mj-ea"/>
                <a:ea typeface="+mj-ea"/>
              </a:rPr>
              <a:t>의 트랙</a:t>
            </a:r>
            <a:r>
              <a:rPr lang="en-US" altLang="ko-KR" sz="1200" b="1" dirty="0">
                <a:solidFill>
                  <a:srgbClr val="0070C0"/>
                </a:solidFill>
                <a:latin typeface="+mj-ea"/>
                <a:ea typeface="+mj-ea"/>
              </a:rPr>
              <a:t>(</a:t>
            </a:r>
            <a:r>
              <a:rPr lang="ko-KR" altLang="en-US" sz="1200" b="1" dirty="0">
                <a:solidFill>
                  <a:srgbClr val="0070C0"/>
                </a:solidFill>
                <a:latin typeface="+mj-ea"/>
                <a:ea typeface="+mj-ea"/>
              </a:rPr>
              <a:t>제</a:t>
            </a:r>
            <a:r>
              <a:rPr lang="en-US" altLang="ko-KR" sz="1200" b="1" dirty="0">
                <a:solidFill>
                  <a:srgbClr val="0070C0"/>
                </a:solidFill>
                <a:latin typeface="+mj-ea"/>
                <a:ea typeface="+mj-ea"/>
              </a:rPr>
              <a:t>2</a:t>
            </a:r>
            <a:r>
              <a:rPr lang="ko-KR" altLang="en-US" sz="1200" b="1" dirty="0">
                <a:solidFill>
                  <a:srgbClr val="0070C0"/>
                </a:solidFill>
                <a:latin typeface="+mj-ea"/>
                <a:ea typeface="+mj-ea"/>
              </a:rPr>
              <a:t>트랙</a:t>
            </a:r>
            <a:r>
              <a:rPr lang="en-US" altLang="ko-KR" sz="1200" b="1" dirty="0">
                <a:solidFill>
                  <a:srgbClr val="0070C0"/>
                </a:solidFill>
                <a:latin typeface="+mj-ea"/>
                <a:ea typeface="+mj-ea"/>
              </a:rPr>
              <a:t>)</a:t>
            </a:r>
            <a:r>
              <a:rPr lang="ko-KR" altLang="en-US" sz="1200" b="1" dirty="0">
                <a:solidFill>
                  <a:srgbClr val="0070C0"/>
                </a:solidFill>
                <a:latin typeface="+mj-ea"/>
                <a:ea typeface="+mj-ea"/>
              </a:rPr>
              <a:t>  이수</a:t>
            </a:r>
            <a:endParaRPr lang="en-US" altLang="ko-KR" sz="1200" b="1" dirty="0">
              <a:solidFill>
                <a:srgbClr val="0070C0"/>
              </a:solidFill>
              <a:latin typeface="+mj-ea"/>
              <a:ea typeface="+mj-ea"/>
            </a:endParaRPr>
          </a:p>
          <a:p>
            <a:pPr marL="108000" indent="-468000" fontAlgn="base">
              <a:lnSpc>
                <a:spcPct val="150000"/>
              </a:lnSpc>
              <a:spcBef>
                <a:spcPts val="600"/>
              </a:spcBef>
            </a:pPr>
            <a:r>
              <a:rPr lang="en-US" altLang="ko-KR" sz="1200" b="1" dirty="0">
                <a:solidFill>
                  <a:srgbClr val="0070C0"/>
                </a:solidFill>
                <a:latin typeface="+mj-ea"/>
                <a:ea typeface="+mj-ea"/>
              </a:rPr>
              <a:t>    3) </a:t>
            </a:r>
            <a:r>
              <a:rPr lang="ko-KR" altLang="en-US" sz="1200" b="1" dirty="0" err="1">
                <a:solidFill>
                  <a:srgbClr val="0070C0"/>
                </a:solidFill>
                <a:latin typeface="+mj-ea"/>
                <a:ea typeface="+mj-ea"/>
              </a:rPr>
              <a:t>융합형</a:t>
            </a:r>
            <a:r>
              <a:rPr lang="en-US" altLang="ko-KR" sz="1200" b="1" dirty="0">
                <a:solidFill>
                  <a:srgbClr val="0070C0"/>
                </a:solidFill>
                <a:latin typeface="+mj-ea"/>
                <a:ea typeface="+mj-ea"/>
              </a:rPr>
              <a:t>: </a:t>
            </a:r>
            <a:r>
              <a:rPr lang="ko-KR" altLang="en-US" sz="1200" b="1" dirty="0">
                <a:solidFill>
                  <a:srgbClr val="0070C0"/>
                </a:solidFill>
                <a:latin typeface="+mj-ea"/>
                <a:ea typeface="+mj-ea"/>
              </a:rPr>
              <a:t>소속 전공</a:t>
            </a:r>
            <a:r>
              <a:rPr lang="en-US" altLang="ko-KR" sz="1200" b="1" dirty="0">
                <a:solidFill>
                  <a:srgbClr val="0070C0"/>
                </a:solidFill>
                <a:latin typeface="+mj-ea"/>
                <a:ea typeface="+mj-ea"/>
              </a:rPr>
              <a:t>(</a:t>
            </a:r>
            <a:r>
              <a:rPr lang="ko-KR" altLang="en-US" sz="1200" b="1" dirty="0">
                <a:solidFill>
                  <a:srgbClr val="0070C0"/>
                </a:solidFill>
                <a:latin typeface="+mj-ea"/>
                <a:ea typeface="+mj-ea"/>
              </a:rPr>
              <a:t>학과</a:t>
            </a:r>
            <a:r>
              <a:rPr lang="en-US" altLang="ko-KR" sz="1200" b="1" dirty="0">
                <a:solidFill>
                  <a:srgbClr val="0070C0"/>
                </a:solidFill>
                <a:latin typeface="+mj-ea"/>
                <a:ea typeface="+mj-ea"/>
              </a:rPr>
              <a:t>)</a:t>
            </a:r>
            <a:r>
              <a:rPr lang="ko-KR" altLang="en-US" sz="1200" b="1" dirty="0">
                <a:solidFill>
                  <a:srgbClr val="0070C0"/>
                </a:solidFill>
                <a:latin typeface="+mj-ea"/>
                <a:ea typeface="+mj-ea"/>
              </a:rPr>
              <a:t>의 기본형 트랙</a:t>
            </a:r>
            <a:r>
              <a:rPr lang="en-US" altLang="ko-KR" sz="1200" b="1" dirty="0">
                <a:solidFill>
                  <a:srgbClr val="0070C0"/>
                </a:solidFill>
                <a:latin typeface="+mj-ea"/>
                <a:ea typeface="+mj-ea"/>
              </a:rPr>
              <a:t>(</a:t>
            </a:r>
            <a:r>
              <a:rPr lang="ko-KR" altLang="en-US" sz="1200" b="1" dirty="0">
                <a:solidFill>
                  <a:srgbClr val="0070C0"/>
                </a:solidFill>
                <a:latin typeface="+mj-ea"/>
                <a:ea typeface="+mj-ea"/>
              </a:rPr>
              <a:t>제</a:t>
            </a:r>
            <a:r>
              <a:rPr lang="en-US" altLang="ko-KR" sz="1200" b="1" dirty="0">
                <a:solidFill>
                  <a:srgbClr val="0070C0"/>
                </a:solidFill>
                <a:latin typeface="+mj-ea"/>
                <a:ea typeface="+mj-ea"/>
              </a:rPr>
              <a:t>1</a:t>
            </a:r>
            <a:r>
              <a:rPr lang="ko-KR" altLang="en-US" sz="1200" b="1" dirty="0">
                <a:solidFill>
                  <a:srgbClr val="0070C0"/>
                </a:solidFill>
                <a:latin typeface="+mj-ea"/>
                <a:ea typeface="+mj-ea"/>
              </a:rPr>
              <a:t>트랙</a:t>
            </a:r>
            <a:r>
              <a:rPr lang="en-US" altLang="ko-KR" sz="1200" b="1" dirty="0">
                <a:solidFill>
                  <a:srgbClr val="0070C0"/>
                </a:solidFill>
                <a:latin typeface="+mj-ea"/>
                <a:ea typeface="+mj-ea"/>
              </a:rPr>
              <a:t>) + </a:t>
            </a:r>
            <a:r>
              <a:rPr lang="ko-KR" altLang="en-US" sz="1200" b="1" dirty="0">
                <a:solidFill>
                  <a:srgbClr val="0070C0"/>
                </a:solidFill>
                <a:latin typeface="+mj-ea"/>
                <a:ea typeface="+mj-ea"/>
              </a:rPr>
              <a:t>연계전공</a:t>
            </a:r>
            <a:r>
              <a:rPr lang="en-US" altLang="ko-KR" sz="1200" b="1" dirty="0">
                <a:solidFill>
                  <a:srgbClr val="0070C0"/>
                </a:solidFill>
                <a:latin typeface="+mj-ea"/>
                <a:ea typeface="+mj-ea"/>
              </a:rPr>
              <a:t>, </a:t>
            </a:r>
            <a:r>
              <a:rPr lang="ko-KR" altLang="en-US" sz="1200" b="1" dirty="0">
                <a:solidFill>
                  <a:srgbClr val="0070C0"/>
                </a:solidFill>
                <a:latin typeface="+mj-ea"/>
                <a:ea typeface="+mj-ea"/>
              </a:rPr>
              <a:t>연합전공</a:t>
            </a:r>
            <a:r>
              <a:rPr lang="en-US" altLang="ko-KR" sz="1200" b="1" dirty="0">
                <a:solidFill>
                  <a:srgbClr val="0070C0"/>
                </a:solidFill>
                <a:latin typeface="+mj-ea"/>
                <a:ea typeface="+mj-ea"/>
              </a:rPr>
              <a:t> </a:t>
            </a:r>
            <a:r>
              <a:rPr lang="ko-KR" altLang="en-US" sz="1200" b="1" dirty="0">
                <a:solidFill>
                  <a:srgbClr val="0070C0"/>
                </a:solidFill>
                <a:latin typeface="+mj-ea"/>
                <a:ea typeface="+mj-ea"/>
              </a:rPr>
              <a:t>또는 학생설계전공</a:t>
            </a:r>
            <a:r>
              <a:rPr lang="ko-KR" altLang="en-US" sz="1200" kern="0" spc="-70" dirty="0">
                <a:solidFill>
                  <a:srgbClr val="0070C0"/>
                </a:solidFill>
                <a:latin typeface="+mj-ea"/>
                <a:ea typeface="+mj-ea"/>
              </a:rPr>
              <a:t> </a:t>
            </a:r>
            <a:r>
              <a:rPr lang="ko-KR" altLang="en-US" sz="1200" kern="0" spc="-70" dirty="0">
                <a:solidFill>
                  <a:srgbClr val="000000"/>
                </a:solidFill>
                <a:latin typeface="+mj-ea"/>
                <a:ea typeface="+mj-ea"/>
              </a:rPr>
              <a:t>을 제</a:t>
            </a:r>
            <a:r>
              <a:rPr lang="en-US" altLang="ko-KR" sz="1200" kern="0" spc="-70" dirty="0">
                <a:solidFill>
                  <a:srgbClr val="000000"/>
                </a:solidFill>
                <a:latin typeface="+mj-ea"/>
                <a:ea typeface="+mj-ea"/>
              </a:rPr>
              <a:t>2</a:t>
            </a:r>
            <a:r>
              <a:rPr lang="ko-KR" altLang="en-US" sz="1200" kern="0" spc="-70" dirty="0">
                <a:solidFill>
                  <a:srgbClr val="000000"/>
                </a:solidFill>
                <a:latin typeface="+mj-ea"/>
                <a:ea typeface="+mj-ea"/>
              </a:rPr>
              <a:t>트랙으로 이수 </a:t>
            </a:r>
            <a:endParaRPr lang="en-US" altLang="ko-KR" sz="1200" kern="0" spc="-70" dirty="0">
              <a:solidFill>
                <a:srgbClr val="000000"/>
              </a:solidFill>
              <a:latin typeface="+mj-ea"/>
              <a:ea typeface="+mj-ea"/>
            </a:endParaRPr>
          </a:p>
          <a:p>
            <a:pPr marL="108000" indent="-468000" fontAlgn="base">
              <a:lnSpc>
                <a:spcPct val="150000"/>
              </a:lnSpc>
              <a:spcBef>
                <a:spcPts val="600"/>
              </a:spcBef>
            </a:pPr>
            <a:r>
              <a:rPr lang="en-US" altLang="ko-KR" sz="1200" kern="0" spc="-70" dirty="0">
                <a:solidFill>
                  <a:srgbClr val="000000"/>
                </a:solidFill>
                <a:latin typeface="+mj-ea"/>
                <a:ea typeface="+mj-ea"/>
              </a:rPr>
              <a:t>  </a:t>
            </a:r>
            <a:r>
              <a:rPr lang="ko-KR" altLang="en-US" sz="1200" kern="0" spc="-70" dirty="0">
                <a:solidFill>
                  <a:srgbClr val="000000"/>
                </a:solidFill>
                <a:latin typeface="+mj-ea"/>
                <a:ea typeface="+mj-ea"/>
              </a:rPr>
              <a:t>나</a:t>
            </a:r>
            <a:r>
              <a:rPr lang="en-US" altLang="ko-KR" sz="1200" kern="0" spc="-70" dirty="0">
                <a:solidFill>
                  <a:srgbClr val="000000"/>
                </a:solidFill>
                <a:latin typeface="+mj-ea"/>
                <a:ea typeface="+mj-ea"/>
              </a:rPr>
              <a:t>. </a:t>
            </a:r>
            <a:r>
              <a:rPr lang="ko-KR" altLang="en-US" sz="1200" kern="0" spc="-70" dirty="0">
                <a:solidFill>
                  <a:srgbClr val="000000"/>
                </a:solidFill>
                <a:latin typeface="+mj-ea"/>
                <a:ea typeface="+mj-ea"/>
              </a:rPr>
              <a:t> 적용 범위 </a:t>
            </a:r>
            <a:r>
              <a:rPr lang="en-US" altLang="ko-KR" sz="1200" kern="0" spc="-70" dirty="0">
                <a:solidFill>
                  <a:srgbClr val="000000"/>
                </a:solidFill>
                <a:latin typeface="+mj-ea"/>
                <a:ea typeface="+mj-ea"/>
              </a:rPr>
              <a:t>: </a:t>
            </a:r>
            <a:r>
              <a:rPr lang="en-US" altLang="ko-KR" sz="1200" b="1" kern="0" spc="-70" dirty="0">
                <a:solidFill>
                  <a:srgbClr val="FF0000"/>
                </a:solidFill>
                <a:latin typeface="+mj-ea"/>
                <a:ea typeface="+mj-ea"/>
              </a:rPr>
              <a:t>2021</a:t>
            </a:r>
            <a:r>
              <a:rPr lang="ko-KR" altLang="en-US" sz="1200" b="1" kern="0" spc="-70" dirty="0" smtClean="0">
                <a:solidFill>
                  <a:srgbClr val="FF0000"/>
                </a:solidFill>
                <a:latin typeface="+mj-ea"/>
                <a:ea typeface="+mj-ea"/>
              </a:rPr>
              <a:t>학년도 이후 </a:t>
            </a:r>
            <a:r>
              <a:rPr lang="ko-KR" altLang="en-US" sz="1200" kern="0" spc="-70" dirty="0">
                <a:solidFill>
                  <a:srgbClr val="000000"/>
                </a:solidFill>
                <a:latin typeface="+mj-ea"/>
                <a:ea typeface="+mj-ea"/>
              </a:rPr>
              <a:t>신입생부터 적용 </a:t>
            </a:r>
            <a:endParaRPr lang="en-US" altLang="ko-KR" sz="1200" kern="0" spc="-70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just" fontAlgn="base">
              <a:lnSpc>
                <a:spcPct val="150000"/>
              </a:lnSpc>
              <a:spcBef>
                <a:spcPts val="600"/>
              </a:spcBef>
            </a:pPr>
            <a:r>
              <a:rPr lang="en-US" altLang="ko-KR" sz="1200" kern="0" spc="-70" dirty="0">
                <a:solidFill>
                  <a:srgbClr val="000000"/>
                </a:solidFill>
                <a:latin typeface="+mj-ea"/>
                <a:ea typeface="+mj-ea"/>
              </a:rPr>
              <a:t>    * (</a:t>
            </a:r>
            <a:r>
              <a:rPr lang="ko-KR" altLang="en-US" sz="1200" kern="0" spc="-70" dirty="0">
                <a:solidFill>
                  <a:srgbClr val="000000"/>
                </a:solidFill>
                <a:latin typeface="+mj-ea"/>
                <a:ea typeface="+mj-ea"/>
              </a:rPr>
              <a:t>적용 제외</a:t>
            </a:r>
            <a:r>
              <a:rPr lang="en-US" altLang="ko-KR" sz="1200" kern="0" spc="-70" dirty="0">
                <a:solidFill>
                  <a:srgbClr val="000000"/>
                </a:solidFill>
                <a:latin typeface="+mj-ea"/>
                <a:ea typeface="+mj-ea"/>
              </a:rPr>
              <a:t>) </a:t>
            </a:r>
            <a:r>
              <a:rPr lang="ko-KR" altLang="en-US" sz="1200" kern="0" spc="-70" dirty="0">
                <a:solidFill>
                  <a:srgbClr val="000000"/>
                </a:solidFill>
                <a:latin typeface="+mj-ea"/>
                <a:ea typeface="+mj-ea"/>
              </a:rPr>
              <a:t>야간 교육과정</a:t>
            </a:r>
            <a:r>
              <a:rPr lang="en-US" altLang="ko-KR" sz="1200" kern="0" spc="-70" dirty="0">
                <a:solidFill>
                  <a:srgbClr val="000000"/>
                </a:solidFill>
                <a:latin typeface="+mj-ea"/>
                <a:ea typeface="+mj-ea"/>
              </a:rPr>
              <a:t>[</a:t>
            </a:r>
            <a:r>
              <a:rPr lang="ko-KR" altLang="en-US" sz="1200" kern="0" spc="-70" dirty="0">
                <a:solidFill>
                  <a:srgbClr val="000000"/>
                </a:solidFill>
                <a:latin typeface="+mj-ea"/>
                <a:ea typeface="+mj-ea"/>
              </a:rPr>
              <a:t>성인학습자</a:t>
            </a:r>
            <a:r>
              <a:rPr lang="en-US" altLang="ko-KR" sz="1200" kern="0" spc="-70" dirty="0">
                <a:solidFill>
                  <a:srgbClr val="000000"/>
                </a:solidFill>
                <a:latin typeface="+mj-ea"/>
                <a:ea typeface="+mj-ea"/>
              </a:rPr>
              <a:t> </a:t>
            </a:r>
            <a:r>
              <a:rPr lang="ko-KR" altLang="en-US" sz="1200" kern="0" spc="-70" dirty="0">
                <a:solidFill>
                  <a:srgbClr val="000000"/>
                </a:solidFill>
                <a:latin typeface="+mj-ea"/>
                <a:ea typeface="+mj-ea"/>
              </a:rPr>
              <a:t>교육과정</a:t>
            </a:r>
            <a:r>
              <a:rPr lang="en-US" altLang="ko-KR" sz="1200" kern="0" spc="-70" dirty="0">
                <a:solidFill>
                  <a:srgbClr val="000000"/>
                </a:solidFill>
                <a:latin typeface="+mj-ea"/>
                <a:ea typeface="+mj-ea"/>
              </a:rPr>
              <a:t>, </a:t>
            </a:r>
            <a:r>
              <a:rPr lang="ko-KR" altLang="en-US" sz="1200" kern="0" spc="-70" dirty="0">
                <a:solidFill>
                  <a:srgbClr val="000000"/>
                </a:solidFill>
                <a:latin typeface="+mj-ea"/>
                <a:ea typeface="+mj-ea"/>
              </a:rPr>
              <a:t>의료</a:t>
            </a:r>
            <a:r>
              <a:rPr lang="en-US" altLang="ko-KR" sz="1200" kern="0" spc="-70" dirty="0">
                <a:solidFill>
                  <a:srgbClr val="000000"/>
                </a:solidFill>
                <a:latin typeface="+mj-ea"/>
                <a:ea typeface="+mj-ea"/>
              </a:rPr>
              <a:t>IT </a:t>
            </a:r>
            <a:r>
              <a:rPr lang="ko-KR" altLang="en-US" sz="1200" kern="0" spc="-70" dirty="0">
                <a:solidFill>
                  <a:srgbClr val="000000"/>
                </a:solidFill>
                <a:latin typeface="+mj-ea"/>
                <a:ea typeface="+mj-ea"/>
              </a:rPr>
              <a:t>융합학과</a:t>
            </a:r>
            <a:r>
              <a:rPr lang="en-US" altLang="ko-KR" sz="1200" kern="0" spc="-70" dirty="0">
                <a:solidFill>
                  <a:srgbClr val="000000"/>
                </a:solidFill>
                <a:latin typeface="+mj-ea"/>
                <a:ea typeface="+mj-ea"/>
              </a:rPr>
              <a:t>, </a:t>
            </a:r>
            <a:r>
              <a:rPr lang="ko-KR" altLang="en-US" sz="1200" kern="0" spc="-70" dirty="0">
                <a:solidFill>
                  <a:srgbClr val="000000"/>
                </a:solidFill>
                <a:latin typeface="+mj-ea"/>
                <a:ea typeface="+mj-ea"/>
              </a:rPr>
              <a:t>편입생</a:t>
            </a:r>
            <a:r>
              <a:rPr lang="en-US" altLang="ko-KR" sz="1200" kern="0" spc="-70" dirty="0">
                <a:solidFill>
                  <a:srgbClr val="000000"/>
                </a:solidFill>
                <a:latin typeface="+mj-ea"/>
                <a:ea typeface="+mj-ea"/>
              </a:rPr>
              <a:t>, </a:t>
            </a:r>
            <a:r>
              <a:rPr lang="ko-KR" altLang="en-US" sz="1200" kern="0" spc="-70" dirty="0">
                <a:solidFill>
                  <a:srgbClr val="000000"/>
                </a:solidFill>
                <a:latin typeface="+mj-ea"/>
                <a:ea typeface="+mj-ea"/>
              </a:rPr>
              <a:t>외국인</a:t>
            </a:r>
            <a:r>
              <a:rPr lang="en-US" altLang="ko-KR" sz="1200" kern="0" spc="-70" dirty="0">
                <a:solidFill>
                  <a:srgbClr val="000000"/>
                </a:solidFill>
                <a:latin typeface="+mj-ea"/>
                <a:ea typeface="+mj-ea"/>
              </a:rPr>
              <a:t>(</a:t>
            </a:r>
            <a:r>
              <a:rPr lang="ko-KR" altLang="en-US" sz="1200" kern="0" spc="-70" dirty="0">
                <a:solidFill>
                  <a:srgbClr val="000000"/>
                </a:solidFill>
                <a:latin typeface="+mj-ea"/>
                <a:ea typeface="+mj-ea"/>
              </a:rPr>
              <a:t>양부모가 모두 외국인</a:t>
            </a:r>
            <a:r>
              <a:rPr lang="en-US" altLang="ko-KR" sz="1200" kern="0" spc="-70" dirty="0">
                <a:solidFill>
                  <a:srgbClr val="000000"/>
                </a:solidFill>
                <a:latin typeface="+mj-ea"/>
                <a:ea typeface="+mj-ea"/>
              </a:rPr>
              <a:t>)</a:t>
            </a:r>
            <a:endParaRPr lang="ko-KR" altLang="en-US" sz="1200" kern="0" dirty="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8" name="Rectangle 304"/>
          <p:cNvSpPr>
            <a:spLocks noChangeArrowheads="1"/>
          </p:cNvSpPr>
          <p:nvPr/>
        </p:nvSpPr>
        <p:spPr bwMode="auto">
          <a:xfrm>
            <a:off x="461921" y="696982"/>
            <a:ext cx="106679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defRPr/>
            </a:pPr>
            <a:r>
              <a:rPr lang="en-US" altLang="ko-KR" sz="1500" b="1" dirty="0">
                <a:solidFill>
                  <a:srgbClr val="312A6D"/>
                </a:solidFill>
                <a:latin typeface="+mj-ea"/>
                <a:ea typeface="+mj-ea"/>
              </a:rPr>
              <a:t>Section 1</a:t>
            </a:r>
            <a:r>
              <a:rPr lang="en-US" altLang="ko-KR" sz="1500" b="1" dirty="0" smtClean="0">
                <a:solidFill>
                  <a:srgbClr val="312A6D"/>
                </a:solidFill>
                <a:latin typeface="+mj-ea"/>
                <a:ea typeface="+mj-ea"/>
              </a:rPr>
              <a:t>.</a:t>
            </a:r>
            <a:endParaRPr lang="en-US" altLang="ko-KR" sz="1500" b="1" dirty="0">
              <a:solidFill>
                <a:srgbClr val="312A6D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91485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7E677-4F6A-4938-A403-5EDA1326F071}" type="slidenum">
              <a:rPr lang="ko-KR" altLang="en-US" smtClean="0"/>
              <a:t>4</a:t>
            </a:fld>
            <a:endParaRPr lang="ko-KR" altLang="en-US"/>
          </a:p>
        </p:txBody>
      </p:sp>
      <p:sp>
        <p:nvSpPr>
          <p:cNvPr id="47" name="TextBox 46"/>
          <p:cNvSpPr txBox="1"/>
          <p:nvPr/>
        </p:nvSpPr>
        <p:spPr>
          <a:xfrm>
            <a:off x="7277411" y="219945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800" spc="-3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1 / </a:t>
            </a:r>
          </a:p>
        </p:txBody>
      </p:sp>
      <p:pic>
        <p:nvPicPr>
          <p:cNvPr id="50" name="그림 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9190" y="195814"/>
            <a:ext cx="795340" cy="734584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528714" y="1169610"/>
            <a:ext cx="8152070" cy="1707350"/>
          </a:xfrm>
          <a:prstGeom prst="rect">
            <a:avLst/>
          </a:prstGeom>
          <a:ln w="9525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altLang="ko-KR" sz="1400" b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400" b="1" dirty="0">
                <a:solidFill>
                  <a:schemeClr val="tx1"/>
                </a:solidFill>
              </a:rPr>
              <a:t>3. </a:t>
            </a:r>
            <a:r>
              <a:rPr lang="ko-KR" altLang="en-US" sz="1400" b="1" dirty="0" err="1">
                <a:solidFill>
                  <a:schemeClr val="tx1"/>
                </a:solidFill>
              </a:rPr>
              <a:t>듀얼트랙이수제</a:t>
            </a:r>
            <a:r>
              <a:rPr lang="ko-KR" altLang="en-US" sz="1400" b="1" dirty="0">
                <a:solidFill>
                  <a:schemeClr val="tx1"/>
                </a:solidFill>
              </a:rPr>
              <a:t> 운영모형</a:t>
            </a:r>
            <a:endParaRPr lang="en-US" altLang="ko-KR" sz="1400" b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1400" b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1400" b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100" dirty="0">
                <a:solidFill>
                  <a:schemeClr val="tx1"/>
                </a:solidFill>
              </a:rPr>
              <a:t>  </a:t>
            </a:r>
          </a:p>
          <a:p>
            <a:pPr>
              <a:lnSpc>
                <a:spcPct val="150000"/>
              </a:lnSpc>
            </a:pPr>
            <a:endParaRPr lang="en-US" altLang="ko-KR" sz="11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1100" dirty="0">
              <a:solidFill>
                <a:schemeClr val="tx1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551857" y="2765462"/>
            <a:ext cx="8105785" cy="3379960"/>
          </a:xfrm>
          <a:prstGeom prst="rect">
            <a:avLst/>
          </a:prstGeom>
          <a:ln w="9525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ko-KR" sz="1400" b="1" dirty="0">
                <a:solidFill>
                  <a:schemeClr val="tx1"/>
                </a:solidFill>
                <a:latin typeface="+mn-ea"/>
              </a:rPr>
              <a:t>4. </a:t>
            </a:r>
            <a:r>
              <a:rPr lang="ko-KR" altLang="en-US" sz="1400" b="1" dirty="0">
                <a:solidFill>
                  <a:schemeClr val="tx1"/>
                </a:solidFill>
                <a:latin typeface="+mn-ea"/>
              </a:rPr>
              <a:t>트랙구분</a:t>
            </a:r>
            <a:r>
              <a:rPr lang="en-US" altLang="ko-KR" sz="1400" b="1" dirty="0">
                <a:solidFill>
                  <a:schemeClr val="tx1"/>
                </a:solidFill>
                <a:latin typeface="+mn-ea"/>
              </a:rPr>
              <a:t> </a:t>
            </a:r>
            <a:r>
              <a:rPr lang="ko-KR" altLang="en-US" sz="1400" kern="0" spc="-70" dirty="0">
                <a:solidFill>
                  <a:srgbClr val="0070C0"/>
                </a:solidFill>
                <a:latin typeface="+mn-ea"/>
              </a:rPr>
              <a:t> </a:t>
            </a:r>
            <a:r>
              <a:rPr lang="en-US" altLang="ko-KR" sz="1200" kern="0" spc="-70" dirty="0">
                <a:solidFill>
                  <a:srgbClr val="0070C0"/>
                </a:solidFill>
                <a:latin typeface="+mn-ea"/>
              </a:rPr>
              <a:t>* </a:t>
            </a:r>
            <a:r>
              <a:rPr lang="ko-KR" altLang="en-US" sz="1200" kern="0" spc="-70" dirty="0">
                <a:solidFill>
                  <a:srgbClr val="0070C0"/>
                </a:solidFill>
                <a:latin typeface="+mn-ea"/>
              </a:rPr>
              <a:t>트랙 </a:t>
            </a:r>
            <a:r>
              <a:rPr lang="en-US" altLang="ko-KR" sz="1200" kern="0" spc="-70" dirty="0">
                <a:solidFill>
                  <a:srgbClr val="0070C0"/>
                </a:solidFill>
                <a:latin typeface="+mn-ea"/>
              </a:rPr>
              <a:t>: </a:t>
            </a:r>
            <a:r>
              <a:rPr lang="ko-KR" altLang="en-US" sz="1200" kern="0" spc="-70" dirty="0">
                <a:solidFill>
                  <a:srgbClr val="0070C0"/>
                </a:solidFill>
                <a:latin typeface="+mn-ea"/>
              </a:rPr>
              <a:t>전공 교육과정 이수의 기준이 되는 교육단위</a:t>
            </a:r>
            <a:endParaRPr lang="en-US" altLang="ko-KR" sz="1200" kern="0" spc="-70" dirty="0">
              <a:solidFill>
                <a:srgbClr val="000000"/>
              </a:solidFill>
              <a:latin typeface="+mn-ea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200" dirty="0">
                <a:latin typeface="+mn-ea"/>
              </a:rPr>
              <a:t>  가</a:t>
            </a:r>
            <a:r>
              <a:rPr lang="en-US" altLang="ko-KR" sz="1200" dirty="0">
                <a:latin typeface="+mn-ea"/>
              </a:rPr>
              <a:t>.</a:t>
            </a:r>
            <a:r>
              <a:rPr lang="ko-KR" altLang="en-US" sz="1200" dirty="0">
                <a:latin typeface="+mn-ea"/>
              </a:rPr>
              <a:t> 제</a:t>
            </a:r>
            <a:r>
              <a:rPr lang="en-US" altLang="ko-KR" sz="1200" dirty="0">
                <a:latin typeface="+mn-ea"/>
              </a:rPr>
              <a:t>1</a:t>
            </a:r>
            <a:r>
              <a:rPr lang="ko-KR" altLang="en-US" sz="1200" dirty="0">
                <a:latin typeface="+mn-ea"/>
              </a:rPr>
              <a:t>트랙 </a:t>
            </a:r>
            <a:r>
              <a:rPr lang="en-US" altLang="ko-KR" sz="1200" dirty="0">
                <a:latin typeface="+mn-ea"/>
              </a:rPr>
              <a:t>:</a:t>
            </a:r>
            <a:r>
              <a:rPr lang="ko-KR" altLang="en-US" sz="1200" dirty="0">
                <a:latin typeface="+mn-ea"/>
              </a:rPr>
              <a:t> 학생의 소속 학부</a:t>
            </a:r>
            <a:r>
              <a:rPr lang="en-US" altLang="ko-KR" sz="1200" dirty="0">
                <a:latin typeface="+mn-ea"/>
              </a:rPr>
              <a:t>(</a:t>
            </a:r>
            <a:r>
              <a:rPr lang="ko-KR" altLang="en-US" sz="1200" dirty="0">
                <a:latin typeface="+mn-ea"/>
              </a:rPr>
              <a:t>과</a:t>
            </a:r>
            <a:r>
              <a:rPr lang="en-US" altLang="ko-KR" sz="1200" dirty="0">
                <a:latin typeface="+mn-ea"/>
              </a:rPr>
              <a:t>)</a:t>
            </a:r>
            <a:r>
              <a:rPr lang="ko-KR" altLang="en-US" sz="1200" dirty="0">
                <a:latin typeface="+mn-ea"/>
              </a:rPr>
              <a:t>에서 자유선택 </a:t>
            </a:r>
            <a:r>
              <a:rPr lang="en-US" altLang="ko-KR" sz="1200" dirty="0">
                <a:solidFill>
                  <a:srgbClr val="C00000"/>
                </a:solidFill>
                <a:latin typeface="+mn-ea"/>
              </a:rPr>
              <a:t>   * </a:t>
            </a:r>
            <a:r>
              <a:rPr lang="ko-KR" altLang="en-US" sz="1200" dirty="0">
                <a:solidFill>
                  <a:srgbClr val="C00000"/>
                </a:solidFill>
                <a:latin typeface="+mn-ea"/>
              </a:rPr>
              <a:t>선행사항 </a:t>
            </a:r>
            <a:r>
              <a:rPr lang="en-US" altLang="ko-KR" sz="1200" dirty="0">
                <a:solidFill>
                  <a:srgbClr val="C00000"/>
                </a:solidFill>
                <a:latin typeface="+mn-ea"/>
              </a:rPr>
              <a:t>: </a:t>
            </a:r>
            <a:r>
              <a:rPr lang="ko-KR" altLang="en-US" sz="1200" dirty="0">
                <a:solidFill>
                  <a:srgbClr val="C00000"/>
                </a:solidFill>
                <a:latin typeface="+mn-ea"/>
              </a:rPr>
              <a:t>학부학생은 소속학부 내에서 전공 </a:t>
            </a:r>
            <a:r>
              <a:rPr lang="ko-KR" altLang="en-US" sz="1200" dirty="0" err="1">
                <a:solidFill>
                  <a:srgbClr val="C00000"/>
                </a:solidFill>
                <a:latin typeface="+mn-ea"/>
              </a:rPr>
              <a:t>선텍</a:t>
            </a:r>
            <a:endParaRPr lang="ko-KR" altLang="en-US" sz="1200" dirty="0">
              <a:solidFill>
                <a:srgbClr val="C00000"/>
              </a:solidFill>
              <a:latin typeface="+mn-ea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200" dirty="0">
                <a:latin typeface="+mn-ea"/>
              </a:rPr>
              <a:t>  나</a:t>
            </a:r>
            <a:r>
              <a:rPr lang="en-US" altLang="ko-KR" sz="1200" dirty="0">
                <a:latin typeface="+mn-ea"/>
              </a:rPr>
              <a:t>. </a:t>
            </a:r>
            <a:r>
              <a:rPr lang="ko-KR" altLang="en-US" sz="1200" dirty="0">
                <a:latin typeface="+mn-ea"/>
              </a:rPr>
              <a:t>제</a:t>
            </a:r>
            <a:r>
              <a:rPr lang="en-US" altLang="ko-KR" sz="1200" dirty="0">
                <a:latin typeface="+mn-ea"/>
              </a:rPr>
              <a:t>2</a:t>
            </a:r>
            <a:r>
              <a:rPr lang="ko-KR" altLang="en-US" sz="1200" dirty="0">
                <a:latin typeface="+mn-ea"/>
              </a:rPr>
              <a:t>트랙 </a:t>
            </a:r>
            <a:r>
              <a:rPr lang="en-US" altLang="ko-KR" sz="1200" dirty="0">
                <a:latin typeface="+mn-ea"/>
              </a:rPr>
              <a:t>:</a:t>
            </a:r>
            <a:r>
              <a:rPr lang="ko-KR" altLang="en-US" sz="1200" dirty="0">
                <a:latin typeface="+mn-ea"/>
              </a:rPr>
              <a:t> 제</a:t>
            </a:r>
            <a:r>
              <a:rPr lang="en-US" altLang="ko-KR" sz="1200" dirty="0">
                <a:latin typeface="+mn-ea"/>
              </a:rPr>
              <a:t>1</a:t>
            </a:r>
            <a:r>
              <a:rPr lang="ko-KR" altLang="en-US" sz="1200" dirty="0">
                <a:latin typeface="+mn-ea"/>
              </a:rPr>
              <a:t>트랙 외 대학의 모든 전공트랙에서 </a:t>
            </a:r>
            <a:r>
              <a:rPr lang="ko-KR" altLang="en-US" sz="1200" dirty="0" smtClean="0">
                <a:latin typeface="+mn-ea"/>
              </a:rPr>
              <a:t>자유 선택한 </a:t>
            </a:r>
            <a:r>
              <a:rPr lang="ko-KR" altLang="en-US" sz="1200" dirty="0">
                <a:latin typeface="+mn-ea"/>
              </a:rPr>
              <a:t>전공트랙</a:t>
            </a:r>
            <a:endParaRPr lang="en-US" altLang="ko-KR" sz="1200" dirty="0">
              <a:latin typeface="+mn-ea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200" dirty="0">
                <a:latin typeface="+mn-ea"/>
              </a:rPr>
              <a:t>                  (</a:t>
            </a:r>
            <a:r>
              <a:rPr lang="ko-KR" altLang="en-US" sz="1200" dirty="0">
                <a:latin typeface="+mn-ea"/>
              </a:rPr>
              <a:t>소속 </a:t>
            </a:r>
            <a:r>
              <a:rPr lang="ko-KR" altLang="en-US" sz="1200" dirty="0" smtClean="0">
                <a:latin typeface="+mn-ea"/>
              </a:rPr>
              <a:t>학부 </a:t>
            </a:r>
            <a:r>
              <a:rPr lang="ko-KR" altLang="en-US" sz="1200" dirty="0">
                <a:latin typeface="+mn-ea"/>
              </a:rPr>
              <a:t>내에서 </a:t>
            </a:r>
            <a:r>
              <a:rPr lang="en-US" altLang="ko-KR" sz="1200" dirty="0">
                <a:latin typeface="+mn-ea"/>
              </a:rPr>
              <a:t>2</a:t>
            </a:r>
            <a:r>
              <a:rPr lang="ko-KR" altLang="en-US" sz="1200" dirty="0">
                <a:latin typeface="+mn-ea"/>
              </a:rPr>
              <a:t>개의 전공트랙을 선택할 수 있음</a:t>
            </a:r>
            <a:r>
              <a:rPr lang="en-US" altLang="ko-KR" sz="1200" dirty="0">
                <a:latin typeface="+mn-ea"/>
              </a:rPr>
              <a:t>.)</a:t>
            </a:r>
          </a:p>
          <a:p>
            <a:pPr fontAlgn="base">
              <a:lnSpc>
                <a:spcPct val="150000"/>
              </a:lnSpc>
            </a:pPr>
            <a:r>
              <a:rPr lang="en-US" altLang="ko-KR" sz="1200" kern="0" spc="-70" dirty="0">
                <a:solidFill>
                  <a:srgbClr val="C00000"/>
                </a:solidFill>
                <a:latin typeface="+mn-ea"/>
              </a:rPr>
              <a:t> </a:t>
            </a:r>
            <a:r>
              <a:rPr lang="en-US" altLang="ko-KR" sz="1200" kern="0" spc="-70" dirty="0" smtClean="0">
                <a:solidFill>
                  <a:srgbClr val="C00000"/>
                </a:solidFill>
                <a:latin typeface="+mn-ea"/>
              </a:rPr>
              <a:t>  </a:t>
            </a:r>
            <a:r>
              <a:rPr lang="en-US" altLang="ko-KR" sz="1200" b="1" kern="0" spc="-70" dirty="0">
                <a:solidFill>
                  <a:srgbClr val="C00000"/>
                </a:solidFill>
                <a:latin typeface="+mn-ea"/>
              </a:rPr>
              <a:t>*  </a:t>
            </a:r>
            <a:r>
              <a:rPr lang="ko-KR" altLang="en-US" sz="1200" b="1" kern="0" spc="-70" dirty="0" err="1">
                <a:solidFill>
                  <a:srgbClr val="C00000"/>
                </a:solidFill>
                <a:latin typeface="+mn-ea"/>
              </a:rPr>
              <a:t>심화형</a:t>
            </a:r>
            <a:r>
              <a:rPr lang="en-US" altLang="ko-KR" sz="1200" b="1" kern="0" spc="-70" dirty="0">
                <a:solidFill>
                  <a:srgbClr val="C00000"/>
                </a:solidFill>
                <a:latin typeface="+mn-ea"/>
              </a:rPr>
              <a:t>, </a:t>
            </a:r>
            <a:r>
              <a:rPr lang="ko-KR" altLang="en-US" sz="1200" b="1" kern="0" spc="-70" dirty="0">
                <a:solidFill>
                  <a:srgbClr val="C00000"/>
                </a:solidFill>
                <a:latin typeface="+mn-ea"/>
              </a:rPr>
              <a:t>복합형 </a:t>
            </a:r>
            <a:r>
              <a:rPr lang="en-US" altLang="ko-KR" sz="1200" b="1" kern="0" spc="-70" dirty="0">
                <a:solidFill>
                  <a:srgbClr val="C00000"/>
                </a:solidFill>
                <a:latin typeface="+mn-ea"/>
              </a:rPr>
              <a:t>, </a:t>
            </a:r>
            <a:r>
              <a:rPr lang="ko-KR" altLang="en-US" sz="1200" b="1" kern="0" spc="-70" dirty="0" err="1">
                <a:solidFill>
                  <a:srgbClr val="C00000"/>
                </a:solidFill>
                <a:latin typeface="+mn-ea"/>
              </a:rPr>
              <a:t>융합형</a:t>
            </a:r>
            <a:r>
              <a:rPr lang="ko-KR" altLang="en-US" sz="1200" b="1" kern="0" spc="-70" dirty="0">
                <a:solidFill>
                  <a:srgbClr val="C00000"/>
                </a:solidFill>
                <a:latin typeface="+mn-ea"/>
              </a:rPr>
              <a:t> 트랙의 유형 예시</a:t>
            </a:r>
            <a:endParaRPr lang="en-US" altLang="ko-KR" sz="1200" b="1" kern="0" spc="-70" dirty="0">
              <a:solidFill>
                <a:srgbClr val="C00000"/>
              </a:solidFill>
              <a:latin typeface="+mn-ea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200" kern="0" spc="-70" dirty="0">
                <a:solidFill>
                  <a:srgbClr val="000000"/>
                </a:solidFill>
                <a:latin typeface="+mn-ea"/>
              </a:rPr>
              <a:t>     1) </a:t>
            </a:r>
            <a:r>
              <a:rPr lang="en-US" altLang="ko-KR" sz="1200" kern="0" spc="-70" dirty="0" smtClean="0">
                <a:solidFill>
                  <a:srgbClr val="000000"/>
                </a:solidFill>
                <a:latin typeface="+mn-ea"/>
              </a:rPr>
              <a:t> </a:t>
            </a:r>
            <a:r>
              <a:rPr lang="ko-KR" altLang="en-US" sz="1200" b="1" kern="0" spc="-70" dirty="0" err="1" smtClean="0">
                <a:solidFill>
                  <a:srgbClr val="000000"/>
                </a:solidFill>
                <a:latin typeface="+mn-ea"/>
              </a:rPr>
              <a:t>심</a:t>
            </a:r>
            <a:r>
              <a:rPr lang="ko-KR" altLang="en-US" sz="1200" b="1" dirty="0" err="1" smtClean="0">
                <a:latin typeface="+mn-ea"/>
              </a:rPr>
              <a:t>화형</a:t>
            </a:r>
            <a:r>
              <a:rPr lang="ko-KR" altLang="en-US" sz="1200" dirty="0" smtClean="0">
                <a:latin typeface="+mn-ea"/>
              </a:rPr>
              <a:t> </a:t>
            </a:r>
            <a:r>
              <a:rPr lang="en-US" altLang="ko-KR" sz="1200" dirty="0">
                <a:latin typeface="+mn-ea"/>
              </a:rPr>
              <a:t>: </a:t>
            </a:r>
            <a:r>
              <a:rPr lang="ko-KR" altLang="en-US" sz="1200" dirty="0">
                <a:latin typeface="+mn-ea"/>
              </a:rPr>
              <a:t>소속 학부</a:t>
            </a:r>
            <a:r>
              <a:rPr lang="en-US" altLang="ko-KR" sz="1200" dirty="0">
                <a:latin typeface="+mn-ea"/>
              </a:rPr>
              <a:t>(</a:t>
            </a:r>
            <a:r>
              <a:rPr lang="ko-KR" altLang="en-US" sz="1200" dirty="0">
                <a:latin typeface="+mn-ea"/>
              </a:rPr>
              <a:t>과</a:t>
            </a:r>
            <a:r>
              <a:rPr lang="en-US" altLang="ko-KR" sz="1200" dirty="0">
                <a:latin typeface="+mn-ea"/>
              </a:rPr>
              <a:t>) </a:t>
            </a:r>
            <a:r>
              <a:rPr lang="ko-KR" altLang="en-US" sz="1200" dirty="0">
                <a:latin typeface="+mn-ea"/>
              </a:rPr>
              <a:t>내 기본트랙 </a:t>
            </a:r>
            <a:r>
              <a:rPr lang="en-US" altLang="ko-KR" sz="1200" dirty="0">
                <a:latin typeface="+mn-ea"/>
              </a:rPr>
              <a:t>+ </a:t>
            </a:r>
            <a:r>
              <a:rPr lang="ko-KR" altLang="en-US" sz="1200" dirty="0">
                <a:latin typeface="+mn-ea"/>
              </a:rPr>
              <a:t>소속 학부</a:t>
            </a:r>
            <a:r>
              <a:rPr lang="en-US" altLang="ko-KR" sz="1200" dirty="0">
                <a:latin typeface="+mn-ea"/>
              </a:rPr>
              <a:t>(</a:t>
            </a:r>
            <a:r>
              <a:rPr lang="ko-KR" altLang="en-US" sz="1200" dirty="0">
                <a:latin typeface="+mn-ea"/>
              </a:rPr>
              <a:t>과</a:t>
            </a:r>
            <a:r>
              <a:rPr lang="en-US" altLang="ko-KR" sz="1200" dirty="0">
                <a:latin typeface="+mn-ea"/>
              </a:rPr>
              <a:t>) </a:t>
            </a:r>
            <a:r>
              <a:rPr lang="ko-KR" altLang="en-US" sz="1200" dirty="0">
                <a:latin typeface="+mn-ea"/>
              </a:rPr>
              <a:t>내 심화트랙 </a:t>
            </a:r>
            <a:endParaRPr lang="en-US" altLang="ko-KR" sz="1200" dirty="0">
              <a:latin typeface="+mn-ea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200" dirty="0">
                <a:latin typeface="+mn-ea"/>
              </a:rPr>
              <a:t>       </a:t>
            </a:r>
            <a:r>
              <a:rPr lang="en-US" altLang="ko-KR" sz="1200" dirty="0" smtClean="0">
                <a:latin typeface="+mn-ea"/>
              </a:rPr>
              <a:t> </a:t>
            </a:r>
            <a:r>
              <a:rPr lang="ko-KR" altLang="en-US" sz="1200" dirty="0" smtClean="0">
                <a:latin typeface="+mn-ea"/>
              </a:rPr>
              <a:t>예시 </a:t>
            </a:r>
            <a:r>
              <a:rPr lang="en-US" altLang="ko-KR" sz="1200" dirty="0">
                <a:latin typeface="+mn-ea"/>
              </a:rPr>
              <a:t>/ </a:t>
            </a:r>
            <a:r>
              <a:rPr lang="ko-KR" altLang="en-US" sz="1200" dirty="0" smtClean="0">
                <a:latin typeface="+mn-ea"/>
              </a:rPr>
              <a:t>기계자동차로봇공학부 </a:t>
            </a:r>
            <a:r>
              <a:rPr lang="ko-KR" altLang="en-US" sz="1200" dirty="0">
                <a:latin typeface="+mn-ea"/>
              </a:rPr>
              <a:t>기계공학 전공</a:t>
            </a:r>
            <a:r>
              <a:rPr lang="en-US" altLang="ko-KR" sz="1200" dirty="0">
                <a:latin typeface="+mn-ea"/>
              </a:rPr>
              <a:t>: </a:t>
            </a:r>
            <a:r>
              <a:rPr lang="ko-KR" altLang="en-US" sz="1200" dirty="0">
                <a:latin typeface="+mn-ea"/>
              </a:rPr>
              <a:t>기본형트랙</a:t>
            </a:r>
            <a:r>
              <a:rPr lang="en-US" altLang="ko-KR" sz="1200" dirty="0">
                <a:latin typeface="+mn-ea"/>
              </a:rPr>
              <a:t>(</a:t>
            </a:r>
            <a:r>
              <a:rPr lang="ko-KR" altLang="en-US" sz="1200" dirty="0">
                <a:latin typeface="+mn-ea"/>
              </a:rPr>
              <a:t>기계공학</a:t>
            </a:r>
            <a:r>
              <a:rPr lang="en-US" altLang="ko-KR" sz="1200" dirty="0">
                <a:latin typeface="+mn-ea"/>
              </a:rPr>
              <a:t>_</a:t>
            </a:r>
            <a:r>
              <a:rPr lang="ko-KR" altLang="en-US" sz="1200" dirty="0">
                <a:latin typeface="+mn-ea"/>
              </a:rPr>
              <a:t>기본</a:t>
            </a:r>
            <a:r>
              <a:rPr lang="en-US" altLang="ko-KR" sz="1200" dirty="0">
                <a:latin typeface="+mn-ea"/>
              </a:rPr>
              <a:t>), </a:t>
            </a:r>
            <a:r>
              <a:rPr lang="ko-KR" altLang="en-US" sz="1200" dirty="0" err="1">
                <a:latin typeface="+mn-ea"/>
              </a:rPr>
              <a:t>심화형트랙</a:t>
            </a:r>
            <a:r>
              <a:rPr lang="en-US" altLang="ko-KR" sz="1200" dirty="0">
                <a:latin typeface="+mn-ea"/>
              </a:rPr>
              <a:t>(</a:t>
            </a:r>
            <a:r>
              <a:rPr lang="ko-KR" altLang="en-US" sz="1200" dirty="0">
                <a:latin typeface="+mn-ea"/>
              </a:rPr>
              <a:t>기계공학</a:t>
            </a:r>
            <a:r>
              <a:rPr lang="en-US" altLang="ko-KR" sz="1200" dirty="0">
                <a:latin typeface="+mn-ea"/>
              </a:rPr>
              <a:t>_</a:t>
            </a:r>
            <a:r>
              <a:rPr lang="ko-KR" altLang="en-US" sz="1200" dirty="0">
                <a:latin typeface="+mn-ea"/>
              </a:rPr>
              <a:t>심화</a:t>
            </a:r>
            <a:r>
              <a:rPr lang="en-US" altLang="ko-KR" sz="1200" dirty="0">
                <a:latin typeface="+mn-ea"/>
              </a:rPr>
              <a:t>)</a:t>
            </a:r>
          </a:p>
          <a:p>
            <a:pPr fontAlgn="base">
              <a:lnSpc>
                <a:spcPct val="150000"/>
              </a:lnSpc>
            </a:pPr>
            <a:r>
              <a:rPr lang="en-US" altLang="ko-KR" sz="1200" dirty="0">
                <a:latin typeface="+mn-ea"/>
              </a:rPr>
              <a:t>    2) </a:t>
            </a:r>
            <a:r>
              <a:rPr lang="ko-KR" altLang="en-US" sz="1200" b="1" dirty="0">
                <a:latin typeface="+mn-ea"/>
              </a:rPr>
              <a:t>복합형</a:t>
            </a:r>
            <a:r>
              <a:rPr lang="ko-KR" altLang="en-US" sz="1200" dirty="0">
                <a:latin typeface="+mn-ea"/>
              </a:rPr>
              <a:t> </a:t>
            </a:r>
            <a:r>
              <a:rPr lang="en-US" altLang="ko-KR" sz="1200" dirty="0">
                <a:latin typeface="+mn-ea"/>
              </a:rPr>
              <a:t>: </a:t>
            </a:r>
            <a:r>
              <a:rPr lang="ko-KR" altLang="en-US" sz="1200" dirty="0">
                <a:latin typeface="+mn-ea"/>
              </a:rPr>
              <a:t>소속 </a:t>
            </a:r>
            <a:r>
              <a:rPr lang="ko-KR" altLang="en-US" sz="1200" dirty="0" smtClean="0">
                <a:latin typeface="+mn-ea"/>
              </a:rPr>
              <a:t>학과</a:t>
            </a:r>
            <a:r>
              <a:rPr lang="en-US" altLang="ko-KR" sz="1200" dirty="0" smtClean="0">
                <a:latin typeface="+mn-ea"/>
              </a:rPr>
              <a:t>(</a:t>
            </a:r>
            <a:r>
              <a:rPr lang="ko-KR" altLang="en-US" sz="1200" dirty="0" smtClean="0">
                <a:latin typeface="+mn-ea"/>
              </a:rPr>
              <a:t>부</a:t>
            </a:r>
            <a:r>
              <a:rPr lang="en-US" altLang="ko-KR" sz="1200" dirty="0" smtClean="0">
                <a:latin typeface="+mn-ea"/>
              </a:rPr>
              <a:t>) </a:t>
            </a:r>
            <a:r>
              <a:rPr lang="ko-KR" altLang="en-US" sz="1200" dirty="0">
                <a:latin typeface="+mn-ea"/>
              </a:rPr>
              <a:t>내 기본 트랙 </a:t>
            </a:r>
            <a:r>
              <a:rPr lang="en-US" altLang="ko-KR" sz="1200" dirty="0">
                <a:latin typeface="+mn-ea"/>
              </a:rPr>
              <a:t>+ </a:t>
            </a:r>
            <a:r>
              <a:rPr lang="ko-KR" altLang="en-US" sz="1200" dirty="0">
                <a:latin typeface="+mn-ea"/>
              </a:rPr>
              <a:t>소속 학부내 타 전공 </a:t>
            </a:r>
            <a:r>
              <a:rPr lang="ko-KR" altLang="en-US" sz="1200" dirty="0" smtClean="0">
                <a:latin typeface="+mn-ea"/>
              </a:rPr>
              <a:t>또는 </a:t>
            </a:r>
            <a:r>
              <a:rPr lang="ko-KR" altLang="en-US" sz="1200" dirty="0">
                <a:latin typeface="+mn-ea"/>
              </a:rPr>
              <a:t>타 </a:t>
            </a:r>
            <a:r>
              <a:rPr lang="ko-KR" altLang="en-US" sz="1200" dirty="0" smtClean="0">
                <a:latin typeface="+mn-ea"/>
              </a:rPr>
              <a:t>학과</a:t>
            </a:r>
            <a:r>
              <a:rPr lang="en-US" altLang="ko-KR" sz="1200" dirty="0" smtClean="0">
                <a:latin typeface="+mn-ea"/>
              </a:rPr>
              <a:t>(</a:t>
            </a:r>
            <a:r>
              <a:rPr lang="ko-KR" altLang="en-US" sz="1200" dirty="0" smtClean="0">
                <a:latin typeface="+mn-ea"/>
              </a:rPr>
              <a:t>부</a:t>
            </a:r>
            <a:r>
              <a:rPr lang="en-US" altLang="ko-KR" sz="1200" dirty="0" smtClean="0">
                <a:latin typeface="+mn-ea"/>
              </a:rPr>
              <a:t>)</a:t>
            </a:r>
            <a:r>
              <a:rPr lang="ko-KR" altLang="en-US" sz="1200" dirty="0">
                <a:latin typeface="+mn-ea"/>
              </a:rPr>
              <a:t>내 기본트랙</a:t>
            </a:r>
            <a:endParaRPr lang="en-US" altLang="ko-KR" sz="1200" dirty="0">
              <a:latin typeface="+mn-ea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200" dirty="0">
                <a:latin typeface="+mn-ea"/>
              </a:rPr>
              <a:t>      </a:t>
            </a:r>
            <a:r>
              <a:rPr lang="en-US" altLang="ko-KR" sz="1200" dirty="0" smtClean="0">
                <a:latin typeface="+mn-ea"/>
              </a:rPr>
              <a:t>  </a:t>
            </a:r>
            <a:r>
              <a:rPr lang="ko-KR" altLang="en-US" sz="1200" dirty="0">
                <a:latin typeface="+mn-ea"/>
              </a:rPr>
              <a:t>예시 </a:t>
            </a:r>
            <a:r>
              <a:rPr lang="en-US" altLang="ko-KR" sz="1200" dirty="0">
                <a:latin typeface="+mn-ea"/>
              </a:rPr>
              <a:t>/ </a:t>
            </a:r>
            <a:r>
              <a:rPr lang="ko-KR" altLang="en-US" sz="1200" dirty="0" smtClean="0">
                <a:latin typeface="+mn-ea"/>
              </a:rPr>
              <a:t>전기공학과 </a:t>
            </a:r>
            <a:r>
              <a:rPr lang="ko-KR" altLang="en-US" sz="1200" dirty="0">
                <a:latin typeface="+mn-ea"/>
              </a:rPr>
              <a:t>전기공학 전공</a:t>
            </a:r>
            <a:r>
              <a:rPr lang="en-US" altLang="ko-KR" sz="1200" dirty="0">
                <a:latin typeface="+mn-ea"/>
              </a:rPr>
              <a:t>: </a:t>
            </a:r>
            <a:r>
              <a:rPr lang="ko-KR" altLang="en-US" sz="1200" dirty="0">
                <a:latin typeface="+mn-ea"/>
              </a:rPr>
              <a:t>기본형트랙</a:t>
            </a:r>
            <a:r>
              <a:rPr lang="en-US" altLang="ko-KR" sz="1200" dirty="0">
                <a:latin typeface="+mn-ea"/>
              </a:rPr>
              <a:t>(</a:t>
            </a:r>
            <a:r>
              <a:rPr lang="ko-KR" altLang="en-US" sz="1200" dirty="0">
                <a:latin typeface="+mn-ea"/>
              </a:rPr>
              <a:t>전기공학</a:t>
            </a:r>
            <a:r>
              <a:rPr lang="en-US" altLang="ko-KR" sz="1200" dirty="0">
                <a:latin typeface="+mn-ea"/>
              </a:rPr>
              <a:t>_</a:t>
            </a:r>
            <a:r>
              <a:rPr lang="ko-KR" altLang="en-US" sz="1200" dirty="0">
                <a:latin typeface="+mn-ea"/>
              </a:rPr>
              <a:t>기본</a:t>
            </a:r>
            <a:r>
              <a:rPr lang="en-US" altLang="ko-KR" sz="1200" dirty="0">
                <a:latin typeface="+mn-ea"/>
              </a:rPr>
              <a:t>), </a:t>
            </a:r>
            <a:endParaRPr lang="en-US" altLang="ko-KR" sz="1200" dirty="0" smtClean="0">
              <a:latin typeface="+mn-ea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200" dirty="0">
                <a:latin typeface="+mn-ea"/>
              </a:rPr>
              <a:t> </a:t>
            </a:r>
            <a:r>
              <a:rPr lang="en-US" altLang="ko-KR" sz="1200" dirty="0" smtClean="0">
                <a:latin typeface="+mn-ea"/>
              </a:rPr>
              <a:t>                + </a:t>
            </a:r>
            <a:r>
              <a:rPr lang="ko-KR" altLang="en-US" sz="1200" dirty="0" err="1" smtClean="0">
                <a:latin typeface="+mn-ea"/>
              </a:rPr>
              <a:t>심화형트랙</a:t>
            </a:r>
            <a:r>
              <a:rPr lang="ko-KR" altLang="en-US" sz="1200" dirty="0" smtClean="0">
                <a:latin typeface="+mn-ea"/>
              </a:rPr>
              <a:t> 기계자동차로봇공학부</a:t>
            </a:r>
            <a:r>
              <a:rPr lang="en-US" altLang="ko-KR" sz="1200" dirty="0" smtClean="0">
                <a:latin typeface="+mn-ea"/>
              </a:rPr>
              <a:t>(</a:t>
            </a:r>
            <a:r>
              <a:rPr lang="ko-KR" altLang="en-US" sz="1200" dirty="0">
                <a:latin typeface="+mn-ea"/>
              </a:rPr>
              <a:t>기계공학</a:t>
            </a:r>
            <a:r>
              <a:rPr lang="en-US" altLang="ko-KR" sz="1200" dirty="0">
                <a:latin typeface="+mn-ea"/>
              </a:rPr>
              <a:t>_</a:t>
            </a:r>
            <a:r>
              <a:rPr lang="ko-KR" altLang="en-US" sz="1200" dirty="0">
                <a:latin typeface="+mn-ea"/>
              </a:rPr>
              <a:t>기본</a:t>
            </a:r>
            <a:r>
              <a:rPr lang="en-US" altLang="ko-KR" sz="1200" dirty="0">
                <a:latin typeface="+mn-ea"/>
              </a:rPr>
              <a:t>)</a:t>
            </a:r>
          </a:p>
          <a:p>
            <a:pPr fontAlgn="base">
              <a:lnSpc>
                <a:spcPct val="150000"/>
              </a:lnSpc>
            </a:pPr>
            <a:r>
              <a:rPr lang="en-US" altLang="ko-KR" sz="1200" dirty="0">
                <a:latin typeface="+mn-ea"/>
              </a:rPr>
              <a:t>    3) </a:t>
            </a:r>
            <a:r>
              <a:rPr lang="ko-KR" altLang="en-US" sz="1200" b="1" dirty="0" err="1">
                <a:latin typeface="+mn-ea"/>
              </a:rPr>
              <a:t>융합형</a:t>
            </a:r>
            <a:r>
              <a:rPr lang="ko-KR" altLang="en-US" sz="1200" dirty="0">
                <a:latin typeface="+mn-ea"/>
              </a:rPr>
              <a:t> </a:t>
            </a:r>
            <a:r>
              <a:rPr lang="en-US" altLang="ko-KR" sz="1200" dirty="0">
                <a:latin typeface="+mn-ea"/>
              </a:rPr>
              <a:t>: </a:t>
            </a:r>
            <a:r>
              <a:rPr lang="ko-KR" altLang="en-US" sz="1200" dirty="0">
                <a:latin typeface="+mn-ea"/>
              </a:rPr>
              <a:t>소속 학부</a:t>
            </a:r>
            <a:r>
              <a:rPr lang="en-US" altLang="ko-KR" sz="1200" dirty="0">
                <a:latin typeface="+mn-ea"/>
              </a:rPr>
              <a:t>(</a:t>
            </a:r>
            <a:r>
              <a:rPr lang="ko-KR" altLang="en-US" sz="1200" dirty="0">
                <a:latin typeface="+mn-ea"/>
              </a:rPr>
              <a:t>과</a:t>
            </a:r>
            <a:r>
              <a:rPr lang="en-US" altLang="ko-KR" sz="1200" dirty="0">
                <a:latin typeface="+mn-ea"/>
              </a:rPr>
              <a:t>) </a:t>
            </a:r>
            <a:r>
              <a:rPr lang="ko-KR" altLang="en-US" sz="1200" dirty="0">
                <a:latin typeface="+mn-ea"/>
              </a:rPr>
              <a:t>내 기본 트랙 </a:t>
            </a:r>
            <a:r>
              <a:rPr lang="en-US" altLang="ko-KR" sz="1200" dirty="0">
                <a:latin typeface="+mn-ea"/>
              </a:rPr>
              <a:t>+ </a:t>
            </a:r>
            <a:r>
              <a:rPr lang="ko-KR" altLang="en-US" sz="1200" dirty="0" err="1">
                <a:latin typeface="+mn-ea"/>
              </a:rPr>
              <a:t>융합형</a:t>
            </a:r>
            <a:r>
              <a:rPr lang="ko-KR" altLang="en-US" sz="1200" dirty="0">
                <a:latin typeface="+mn-ea"/>
              </a:rPr>
              <a:t> 트랙</a:t>
            </a:r>
            <a:endParaRPr lang="en-US" altLang="ko-KR" sz="1200" dirty="0">
              <a:latin typeface="+mn-ea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200" dirty="0">
                <a:latin typeface="+mn-ea"/>
              </a:rPr>
              <a:t>       </a:t>
            </a:r>
            <a:r>
              <a:rPr lang="en-US" altLang="ko-KR" sz="1200" dirty="0" smtClean="0">
                <a:latin typeface="+mn-ea"/>
              </a:rPr>
              <a:t> </a:t>
            </a:r>
            <a:r>
              <a:rPr lang="ko-KR" altLang="en-US" sz="1200" dirty="0" smtClean="0">
                <a:latin typeface="+mn-ea"/>
              </a:rPr>
              <a:t>예시 </a:t>
            </a:r>
            <a:r>
              <a:rPr lang="en-US" altLang="ko-KR" sz="1200" dirty="0">
                <a:latin typeface="+mn-ea"/>
              </a:rPr>
              <a:t>/ </a:t>
            </a:r>
            <a:r>
              <a:rPr lang="ko-KR" altLang="en-US" sz="1200" dirty="0" smtClean="0">
                <a:latin typeface="+mn-ea"/>
              </a:rPr>
              <a:t>기계자동차로봇공학부 기계공학전공 </a:t>
            </a:r>
            <a:r>
              <a:rPr lang="en-US" altLang="ko-KR" sz="1200" dirty="0">
                <a:latin typeface="+mn-ea"/>
              </a:rPr>
              <a:t>: </a:t>
            </a:r>
            <a:r>
              <a:rPr lang="ko-KR" altLang="en-US" sz="1200" dirty="0" err="1">
                <a:latin typeface="+mn-ea"/>
              </a:rPr>
              <a:t>기본형트랙</a:t>
            </a:r>
            <a:r>
              <a:rPr lang="en-US" altLang="ko-KR" sz="1200" dirty="0" smtClean="0">
                <a:latin typeface="+mn-ea"/>
              </a:rPr>
              <a:t>(</a:t>
            </a:r>
            <a:r>
              <a:rPr lang="ko-KR" altLang="en-US" sz="1200" dirty="0" smtClean="0">
                <a:latin typeface="+mn-ea"/>
              </a:rPr>
              <a:t>기계공학</a:t>
            </a:r>
            <a:r>
              <a:rPr lang="en-US" altLang="ko-KR" sz="1200" dirty="0" smtClean="0">
                <a:latin typeface="+mn-ea"/>
              </a:rPr>
              <a:t>_</a:t>
            </a:r>
            <a:r>
              <a:rPr lang="ko-KR" altLang="en-US" sz="1200" dirty="0">
                <a:latin typeface="+mn-ea"/>
              </a:rPr>
              <a:t>기본</a:t>
            </a:r>
            <a:r>
              <a:rPr lang="en-US" altLang="ko-KR" sz="1200" dirty="0">
                <a:latin typeface="+mn-ea"/>
              </a:rPr>
              <a:t>), </a:t>
            </a:r>
            <a:r>
              <a:rPr lang="ko-KR" altLang="en-US" sz="1200" dirty="0" err="1">
                <a:latin typeface="+mn-ea"/>
              </a:rPr>
              <a:t>융합형트랙</a:t>
            </a:r>
            <a:r>
              <a:rPr lang="en-US" altLang="ko-KR" sz="1200" dirty="0">
                <a:latin typeface="+mn-ea"/>
              </a:rPr>
              <a:t>(</a:t>
            </a:r>
            <a:r>
              <a:rPr lang="ko-KR" altLang="en-US" sz="1200" dirty="0">
                <a:latin typeface="+mn-ea"/>
              </a:rPr>
              <a:t>지식재산전공</a:t>
            </a:r>
            <a:r>
              <a:rPr lang="en-US" altLang="ko-KR" sz="1200" dirty="0">
                <a:latin typeface="+mn-ea"/>
              </a:rPr>
              <a:t>)</a:t>
            </a:r>
          </a:p>
        </p:txBody>
      </p:sp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5067013"/>
              </p:ext>
            </p:extLst>
          </p:nvPr>
        </p:nvGraphicFramePr>
        <p:xfrm>
          <a:off x="774280" y="1662392"/>
          <a:ext cx="7718852" cy="10058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272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6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9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51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91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36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49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7320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09005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+mj-lt"/>
                        </a:rPr>
                        <a:t>교양</a:t>
                      </a:r>
                      <a:endParaRPr lang="en-US" altLang="ko-KR" sz="1200" b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+mj-lt"/>
                      </a:endParaRPr>
                    </a:p>
                    <a:p>
                      <a:pPr algn="ctr" latinLnBrk="1"/>
                      <a:r>
                        <a:rPr lang="ko-KR" altLang="en-US" sz="1200" b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+mj-lt"/>
                        </a:rPr>
                        <a:t>이수</a:t>
                      </a:r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제</a:t>
                      </a:r>
                      <a:r>
                        <a:rPr lang="en-US" altLang="ko-KR" sz="12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  <a:r>
                        <a:rPr lang="ko-KR" altLang="en-US" sz="12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전공트랙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제</a:t>
                      </a:r>
                      <a:r>
                        <a:rPr lang="en-US" altLang="ko-KR" sz="12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2</a:t>
                      </a:r>
                      <a:r>
                        <a:rPr lang="ko-KR" altLang="en-US" sz="12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전공트랙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2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전공</a:t>
                      </a:r>
                      <a:endParaRPr lang="en-US" altLang="ko-KR" sz="12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2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이수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2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교양</a:t>
                      </a:r>
                      <a:r>
                        <a:rPr lang="en-US" altLang="ko-KR" sz="12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+</a:t>
                      </a: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2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전공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>
                        <a:lnSpc>
                          <a:spcPct val="200000"/>
                        </a:lnSpc>
                      </a:pPr>
                      <a:r>
                        <a:rPr lang="ko-KR" altLang="en-US" sz="12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비고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00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선택범위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이수학점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선택범위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이수학점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121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b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+mj-lt"/>
                        </a:rPr>
                        <a:t>39</a:t>
                      </a:r>
                      <a:endParaRPr lang="ko-KR" altLang="en-US" sz="1200" b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소속전공의</a:t>
                      </a:r>
                      <a:endParaRPr lang="en-US" altLang="ko-KR" sz="12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algn="ctr" latinLnBrk="1"/>
                      <a:r>
                        <a:rPr lang="ko-KR" altLang="en-US" sz="12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전공트랙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39+1</a:t>
                      </a:r>
                    </a:p>
                    <a:p>
                      <a:pPr algn="ctr" latinLnBrk="1"/>
                      <a:r>
                        <a:rPr lang="en-US" altLang="ko-KR" sz="12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[1:</a:t>
                      </a:r>
                      <a:r>
                        <a:rPr lang="ko-KR" altLang="en-US" sz="12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취업실무</a:t>
                      </a:r>
                      <a:r>
                        <a:rPr lang="en-US" altLang="ko-KR" sz="12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(1),(2)]</a:t>
                      </a:r>
                      <a:endParaRPr lang="ko-KR" altLang="en-US" sz="12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대학 내 모든 </a:t>
                      </a:r>
                      <a:endParaRPr lang="en-US" altLang="ko-KR" sz="12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algn="ctr" latinLnBrk="1"/>
                      <a:r>
                        <a:rPr lang="ko-KR" altLang="en-US" sz="12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전공트랙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39</a:t>
                      </a:r>
                      <a:endParaRPr lang="ko-KR" altLang="en-US" sz="12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79</a:t>
                      </a:r>
                      <a:endParaRPr lang="ko-KR" altLang="en-US" sz="12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118</a:t>
                      </a:r>
                      <a:endParaRPr lang="ko-KR" altLang="en-US" sz="12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졸업학점</a:t>
                      </a:r>
                      <a:endParaRPr lang="en-US" altLang="ko-KR" sz="12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algn="ctr" latinLnBrk="1"/>
                      <a:r>
                        <a:rPr lang="en-US" altLang="ko-KR" sz="12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130</a:t>
                      </a:r>
                      <a:endParaRPr lang="ko-KR" altLang="en-US" sz="12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제목 17"/>
          <p:cNvSpPr txBox="1">
            <a:spLocks/>
          </p:cNvSpPr>
          <p:nvPr/>
        </p:nvSpPr>
        <p:spPr>
          <a:xfrm>
            <a:off x="1057596" y="696982"/>
            <a:ext cx="8372475" cy="55530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800" dirty="0" smtClean="0">
                <a:solidFill>
                  <a:schemeClr val="bg1"/>
                </a:solidFill>
              </a:rPr>
              <a:t>Ⅰ.   </a:t>
            </a:r>
            <a:r>
              <a:rPr lang="ko-KR" altLang="en-US" sz="1800" b="1" dirty="0" err="1" smtClean="0">
                <a:latin typeface="+mn-ea"/>
                <a:ea typeface="+mn-ea"/>
              </a:rPr>
              <a:t>듀얼</a:t>
            </a:r>
            <a:r>
              <a:rPr lang="ko-KR" altLang="en-US" sz="1800" b="1" dirty="0" err="1" smtClean="0">
                <a:effectLst>
                  <a:outerShdw sx="0" sy="0">
                    <a:srgbClr val="000000"/>
                  </a:outerShdw>
                </a:effectLst>
                <a:latin typeface="+mn-ea"/>
                <a:ea typeface="+mn-ea"/>
              </a:rPr>
              <a:t>트랙이수제</a:t>
            </a:r>
            <a:r>
              <a:rPr lang="ko-KR" altLang="en-US" sz="1800" b="1" dirty="0" smtClean="0">
                <a:effectLst>
                  <a:outerShdw sx="0" sy="0">
                    <a:srgbClr val="000000"/>
                  </a:outerShdw>
                </a:effectLst>
                <a:latin typeface="+mn-ea"/>
                <a:ea typeface="+mn-ea"/>
              </a:rPr>
              <a:t> 운영방안</a:t>
            </a:r>
            <a:endParaRPr lang="en-US" altLang="ko-KR" sz="1800" b="1" dirty="0">
              <a:effectLst>
                <a:outerShdw sx="0" sy="0">
                  <a:srgbClr val="000000"/>
                </a:outerShdw>
              </a:effectLst>
              <a:latin typeface="+mn-ea"/>
              <a:ea typeface="+mn-ea"/>
            </a:endParaRPr>
          </a:p>
        </p:txBody>
      </p:sp>
      <p:sp>
        <p:nvSpPr>
          <p:cNvPr id="12" name="Rectangle 304"/>
          <p:cNvSpPr>
            <a:spLocks noChangeArrowheads="1"/>
          </p:cNvSpPr>
          <p:nvPr/>
        </p:nvSpPr>
        <p:spPr bwMode="auto">
          <a:xfrm>
            <a:off x="461921" y="696982"/>
            <a:ext cx="106679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defRPr/>
            </a:pPr>
            <a:r>
              <a:rPr lang="en-US" altLang="ko-KR" sz="1500" b="1" dirty="0">
                <a:solidFill>
                  <a:srgbClr val="312A6D"/>
                </a:solidFill>
                <a:latin typeface="+mj-ea"/>
                <a:ea typeface="+mj-ea"/>
              </a:rPr>
              <a:t>Section 1</a:t>
            </a:r>
            <a:r>
              <a:rPr lang="en-US" altLang="ko-KR" sz="1500" b="1" dirty="0" smtClean="0">
                <a:solidFill>
                  <a:srgbClr val="312A6D"/>
                </a:solidFill>
                <a:latin typeface="+mj-ea"/>
                <a:ea typeface="+mj-ea"/>
              </a:rPr>
              <a:t>.</a:t>
            </a:r>
            <a:endParaRPr lang="en-US" altLang="ko-KR" sz="1500" b="1" dirty="0">
              <a:solidFill>
                <a:srgbClr val="312A6D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35668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7E677-4F6A-4938-A403-5EDA1326F071}" type="slidenum">
              <a:rPr lang="ko-KR" altLang="en-US" smtClean="0"/>
              <a:t>5</a:t>
            </a:fld>
            <a:endParaRPr lang="ko-KR" altLang="en-US"/>
          </a:p>
        </p:txBody>
      </p:sp>
      <p:sp>
        <p:nvSpPr>
          <p:cNvPr id="47" name="TextBox 46"/>
          <p:cNvSpPr txBox="1"/>
          <p:nvPr/>
        </p:nvSpPr>
        <p:spPr>
          <a:xfrm>
            <a:off x="7277411" y="219945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800" spc="-3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1 / </a:t>
            </a:r>
          </a:p>
        </p:txBody>
      </p:sp>
      <p:pic>
        <p:nvPicPr>
          <p:cNvPr id="50" name="그림 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9190" y="195488"/>
            <a:ext cx="795340" cy="734584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7149E963-D459-42C1-B4F0-BA28E619F092}"/>
              </a:ext>
            </a:extLst>
          </p:cNvPr>
          <p:cNvSpPr/>
          <p:nvPr/>
        </p:nvSpPr>
        <p:spPr>
          <a:xfrm>
            <a:off x="1403745" y="1929357"/>
            <a:ext cx="2377809" cy="169067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877CEA4A-C551-4376-924D-44D50FAF68C8}"/>
              </a:ext>
            </a:extLst>
          </p:cNvPr>
          <p:cNvSpPr/>
          <p:nvPr/>
        </p:nvSpPr>
        <p:spPr>
          <a:xfrm>
            <a:off x="411482" y="1929357"/>
            <a:ext cx="891284" cy="169067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D3D60727-C455-4DF2-8372-B69B534D8419}"/>
              </a:ext>
            </a:extLst>
          </p:cNvPr>
          <p:cNvSpPr/>
          <p:nvPr/>
        </p:nvSpPr>
        <p:spPr>
          <a:xfrm>
            <a:off x="3882533" y="1929357"/>
            <a:ext cx="2377809" cy="169067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203FE1FF-123E-4A32-8EB7-3EFFCC7DC839}"/>
              </a:ext>
            </a:extLst>
          </p:cNvPr>
          <p:cNvSpPr/>
          <p:nvPr/>
        </p:nvSpPr>
        <p:spPr>
          <a:xfrm>
            <a:off x="6361321" y="1929357"/>
            <a:ext cx="2424593" cy="169067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24B15030-8822-43A2-BF54-C1D15B197A62}"/>
              </a:ext>
            </a:extLst>
          </p:cNvPr>
          <p:cNvGrpSpPr/>
          <p:nvPr/>
        </p:nvGrpSpPr>
        <p:grpSpPr>
          <a:xfrm>
            <a:off x="521790" y="2064239"/>
            <a:ext cx="697627" cy="1409397"/>
            <a:chOff x="270592" y="1999248"/>
            <a:chExt cx="697627" cy="1409397"/>
          </a:xfrm>
        </p:grpSpPr>
        <p:grpSp>
          <p:nvGrpSpPr>
            <p:cNvPr id="16" name="그룹 15">
              <a:extLst>
                <a:ext uri="{FF2B5EF4-FFF2-40B4-BE49-F238E27FC236}">
                  <a16:creationId xmlns:a16="http://schemas.microsoft.com/office/drawing/2014/main" id="{367BE581-74E0-440F-942B-06848647E9F8}"/>
                </a:ext>
              </a:extLst>
            </p:cNvPr>
            <p:cNvGrpSpPr/>
            <p:nvPr/>
          </p:nvGrpSpPr>
          <p:grpSpPr>
            <a:xfrm>
              <a:off x="270592" y="2850288"/>
              <a:ext cx="697627" cy="558357"/>
              <a:chOff x="270592" y="2850288"/>
              <a:chExt cx="697627" cy="558357"/>
            </a:xfrm>
          </p:grpSpPr>
          <p:sp>
            <p:nvSpPr>
              <p:cNvPr id="21" name="직사각형 20">
                <a:extLst>
                  <a:ext uri="{FF2B5EF4-FFF2-40B4-BE49-F238E27FC236}">
                    <a16:creationId xmlns:a16="http://schemas.microsoft.com/office/drawing/2014/main" id="{4620BDB4-230F-4B38-A562-79034176469B}"/>
                  </a:ext>
                </a:extLst>
              </p:cNvPr>
              <p:cNvSpPr/>
              <p:nvPr/>
            </p:nvSpPr>
            <p:spPr>
              <a:xfrm>
                <a:off x="317882" y="2880368"/>
                <a:ext cx="603046" cy="528277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000">
                  <a:latin typeface="HY견고딕" panose="02030600000101010101" pitchFamily="18" charset="-127"/>
                  <a:ea typeface="HY견고딕" panose="02030600000101010101" pitchFamily="18" charset="-127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605505B-AE1E-4219-BF01-D650D5493C4D}"/>
                  </a:ext>
                </a:extLst>
              </p:cNvPr>
              <p:cNvSpPr txBox="1"/>
              <p:nvPr/>
            </p:nvSpPr>
            <p:spPr>
              <a:xfrm>
                <a:off x="270592" y="2850288"/>
                <a:ext cx="69762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ko-KR" sz="1000" dirty="0">
                    <a:latin typeface="HY견고딕" panose="02030600000101010101" pitchFamily="18" charset="-127"/>
                    <a:ea typeface="HY견고딕" panose="02030600000101010101" pitchFamily="18" charset="-127"/>
                  </a:rPr>
                  <a:t>A(1)</a:t>
                </a:r>
              </a:p>
              <a:p>
                <a:pPr algn="ctr"/>
                <a:r>
                  <a:rPr lang="ko-KR" altLang="en-US" sz="1000" dirty="0">
                    <a:latin typeface="HY견고딕" panose="02030600000101010101" pitchFamily="18" charset="-127"/>
                    <a:ea typeface="HY견고딕" panose="02030600000101010101" pitchFamily="18" charset="-127"/>
                  </a:rPr>
                  <a:t>기본트랙</a:t>
                </a:r>
              </a:p>
            </p:txBody>
          </p:sp>
        </p:grpSp>
        <p:grpSp>
          <p:nvGrpSpPr>
            <p:cNvPr id="17" name="그룹 16">
              <a:extLst>
                <a:ext uri="{FF2B5EF4-FFF2-40B4-BE49-F238E27FC236}">
                  <a16:creationId xmlns:a16="http://schemas.microsoft.com/office/drawing/2014/main" id="{12703BE2-6FA5-4FF6-B3E3-6112110A7249}"/>
                </a:ext>
              </a:extLst>
            </p:cNvPr>
            <p:cNvGrpSpPr/>
            <p:nvPr/>
          </p:nvGrpSpPr>
          <p:grpSpPr>
            <a:xfrm>
              <a:off x="270592" y="1999248"/>
              <a:ext cx="697627" cy="558357"/>
              <a:chOff x="270592" y="1999248"/>
              <a:chExt cx="697627" cy="558357"/>
            </a:xfrm>
          </p:grpSpPr>
          <p:sp>
            <p:nvSpPr>
              <p:cNvPr id="19" name="직사각형 18">
                <a:extLst>
                  <a:ext uri="{FF2B5EF4-FFF2-40B4-BE49-F238E27FC236}">
                    <a16:creationId xmlns:a16="http://schemas.microsoft.com/office/drawing/2014/main" id="{FB6BCFCD-36B9-4FF9-8736-45F38A72658B}"/>
                  </a:ext>
                </a:extLst>
              </p:cNvPr>
              <p:cNvSpPr/>
              <p:nvPr/>
            </p:nvSpPr>
            <p:spPr>
              <a:xfrm>
                <a:off x="317883" y="2029328"/>
                <a:ext cx="603045" cy="528277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000">
                  <a:latin typeface="HY견고딕" panose="02030600000101010101" pitchFamily="18" charset="-127"/>
                  <a:ea typeface="HY견고딕" panose="02030600000101010101" pitchFamily="18" charset="-127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0E940C7-8CDC-4D57-B839-89E532F79D35}"/>
                  </a:ext>
                </a:extLst>
              </p:cNvPr>
              <p:cNvSpPr txBox="1"/>
              <p:nvPr/>
            </p:nvSpPr>
            <p:spPr>
              <a:xfrm>
                <a:off x="270592" y="1999248"/>
                <a:ext cx="69762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ko-KR" sz="1000" dirty="0">
                    <a:latin typeface="HY견고딕" panose="02030600000101010101" pitchFamily="18" charset="-127"/>
                    <a:ea typeface="HY견고딕" panose="02030600000101010101" pitchFamily="18" charset="-127"/>
                  </a:rPr>
                  <a:t>A(2)</a:t>
                </a:r>
              </a:p>
              <a:p>
                <a:pPr algn="ctr"/>
                <a:r>
                  <a:rPr lang="ko-KR" altLang="en-US" sz="1000" dirty="0">
                    <a:latin typeface="HY견고딕" panose="02030600000101010101" pitchFamily="18" charset="-127"/>
                    <a:ea typeface="HY견고딕" panose="02030600000101010101" pitchFamily="18" charset="-127"/>
                  </a:rPr>
                  <a:t>심화트랙</a:t>
                </a:r>
              </a:p>
            </p:txBody>
          </p:sp>
        </p:grpSp>
        <p:cxnSp>
          <p:nvCxnSpPr>
            <p:cNvPr id="18" name="직선 연결선 17">
              <a:extLst>
                <a:ext uri="{FF2B5EF4-FFF2-40B4-BE49-F238E27FC236}">
                  <a16:creationId xmlns:a16="http://schemas.microsoft.com/office/drawing/2014/main" id="{024958FA-6BAC-4854-9EC5-FA6DDE1C9604}"/>
                </a:ext>
              </a:extLst>
            </p:cNvPr>
            <p:cNvCxnSpPr>
              <a:cxnSpLocks/>
              <a:stCxn id="19" idx="2"/>
            </p:cNvCxnSpPr>
            <p:nvPr/>
          </p:nvCxnSpPr>
          <p:spPr>
            <a:xfrm>
              <a:off x="619406" y="2557605"/>
              <a:ext cx="0" cy="32400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B277088E-C3ED-4889-9688-24E66838962E}"/>
              </a:ext>
            </a:extLst>
          </p:cNvPr>
          <p:cNvSpPr txBox="1"/>
          <p:nvPr/>
        </p:nvSpPr>
        <p:spPr>
          <a:xfrm>
            <a:off x="437719" y="1670016"/>
            <a:ext cx="7938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&lt;A</a:t>
            </a:r>
            <a:r>
              <a:rPr lang="ko-KR" altLang="en-US" sz="12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학과</a:t>
            </a:r>
            <a:r>
              <a:rPr lang="en-US" altLang="ko-KR" sz="12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&gt;</a:t>
            </a:r>
            <a:endParaRPr lang="ko-KR" altLang="en-US" sz="1200" dirty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55A1DE1-4F8A-4ADF-A347-534235A38F85}"/>
              </a:ext>
            </a:extLst>
          </p:cNvPr>
          <p:cNvSpPr txBox="1"/>
          <p:nvPr/>
        </p:nvSpPr>
        <p:spPr>
          <a:xfrm>
            <a:off x="1993318" y="1670016"/>
            <a:ext cx="10374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&lt;BCD</a:t>
            </a:r>
            <a:r>
              <a:rPr lang="ko-KR" altLang="en-US" sz="12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학부</a:t>
            </a:r>
            <a:r>
              <a:rPr lang="en-US" altLang="ko-KR" sz="12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&gt;</a:t>
            </a:r>
            <a:endParaRPr lang="ko-KR" altLang="en-US" sz="1200" dirty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500746B-E404-4D60-A061-34D8CA2BF755}"/>
              </a:ext>
            </a:extLst>
          </p:cNvPr>
          <p:cNvSpPr txBox="1"/>
          <p:nvPr/>
        </p:nvSpPr>
        <p:spPr>
          <a:xfrm>
            <a:off x="4693084" y="1670016"/>
            <a:ext cx="10118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&lt;EFG</a:t>
            </a:r>
            <a:r>
              <a:rPr lang="ko-KR" altLang="en-US" sz="12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학부</a:t>
            </a:r>
            <a:r>
              <a:rPr lang="en-US" altLang="ko-KR" sz="12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&gt;</a:t>
            </a:r>
            <a:endParaRPr lang="ko-KR" altLang="en-US" sz="1200" dirty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C8DAA104-D87D-40F5-8D34-D535E48772F2}"/>
              </a:ext>
            </a:extLst>
          </p:cNvPr>
          <p:cNvSpPr/>
          <p:nvPr/>
        </p:nvSpPr>
        <p:spPr>
          <a:xfrm>
            <a:off x="500877" y="1994035"/>
            <a:ext cx="736842" cy="1561317"/>
          </a:xfrm>
          <a:prstGeom prst="rect">
            <a:avLst/>
          </a:prstGeom>
          <a:noFill/>
          <a:ln>
            <a:solidFill>
              <a:srgbClr val="C00000">
                <a:alpha val="3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E60D8AB-9366-488E-9590-94989DE35307}"/>
              </a:ext>
            </a:extLst>
          </p:cNvPr>
          <p:cNvSpPr txBox="1"/>
          <p:nvPr/>
        </p:nvSpPr>
        <p:spPr>
          <a:xfrm>
            <a:off x="6917541" y="1670016"/>
            <a:ext cx="12875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&lt;</a:t>
            </a:r>
            <a:r>
              <a:rPr lang="ko-KR" altLang="en-US" sz="12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융합교육학부</a:t>
            </a:r>
            <a:r>
              <a:rPr lang="en-US" altLang="ko-KR" sz="12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&gt;</a:t>
            </a:r>
            <a:endParaRPr lang="ko-KR" altLang="en-US" sz="1200" dirty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0EE6172C-B094-4247-92BE-1D2E6576C229}"/>
              </a:ext>
            </a:extLst>
          </p:cNvPr>
          <p:cNvGrpSpPr/>
          <p:nvPr/>
        </p:nvGrpSpPr>
        <p:grpSpPr>
          <a:xfrm>
            <a:off x="7976185" y="2915279"/>
            <a:ext cx="697627" cy="558357"/>
            <a:chOff x="270593" y="2850288"/>
            <a:chExt cx="697627" cy="558357"/>
          </a:xfrm>
        </p:grpSpPr>
        <p:sp>
          <p:nvSpPr>
            <p:cNvPr id="29" name="직사각형 28">
              <a:extLst>
                <a:ext uri="{FF2B5EF4-FFF2-40B4-BE49-F238E27FC236}">
                  <a16:creationId xmlns:a16="http://schemas.microsoft.com/office/drawing/2014/main" id="{62C24770-06B0-40CE-AF26-4D524B21FDC1}"/>
                </a:ext>
              </a:extLst>
            </p:cNvPr>
            <p:cNvSpPr/>
            <p:nvPr/>
          </p:nvSpPr>
          <p:spPr>
            <a:xfrm>
              <a:off x="317882" y="2880368"/>
              <a:ext cx="603046" cy="52827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AB726F2-B31A-415A-B185-AF579A6070B9}"/>
                </a:ext>
              </a:extLst>
            </p:cNvPr>
            <p:cNvSpPr txBox="1"/>
            <p:nvPr/>
          </p:nvSpPr>
          <p:spPr>
            <a:xfrm>
              <a:off x="270593" y="2850288"/>
              <a:ext cx="697627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000" dirty="0">
                  <a:latin typeface="HY견고딕" panose="02030600000101010101" pitchFamily="18" charset="-127"/>
                  <a:ea typeface="HY견고딕" panose="02030600000101010101" pitchFamily="18" charset="-127"/>
                </a:rPr>
                <a:t>K(1)</a:t>
              </a:r>
            </a:p>
            <a:p>
              <a:pPr algn="ctr"/>
              <a:r>
                <a:rPr lang="ko-KR" altLang="en-US" sz="1000" dirty="0">
                  <a:latin typeface="HY견고딕" panose="02030600000101010101" pitchFamily="18" charset="-127"/>
                  <a:ea typeface="HY견고딕" panose="02030600000101010101" pitchFamily="18" charset="-127"/>
                </a:rPr>
                <a:t>학생</a:t>
              </a:r>
              <a:endParaRPr lang="en-US" altLang="ko-KR" sz="1000" dirty="0"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  <a:p>
              <a:pPr algn="ctr"/>
              <a:r>
                <a:rPr lang="ko-KR" altLang="en-US" sz="1000" dirty="0">
                  <a:latin typeface="HY견고딕" panose="02030600000101010101" pitchFamily="18" charset="-127"/>
                  <a:ea typeface="HY견고딕" panose="02030600000101010101" pitchFamily="18" charset="-127"/>
                </a:rPr>
                <a:t>설계전공</a:t>
              </a:r>
            </a:p>
          </p:txBody>
        </p:sp>
      </p:grp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FCCA604C-010A-4616-B730-4149E3A99E64}"/>
              </a:ext>
            </a:extLst>
          </p:cNvPr>
          <p:cNvGrpSpPr/>
          <p:nvPr/>
        </p:nvGrpSpPr>
        <p:grpSpPr>
          <a:xfrm>
            <a:off x="7226748" y="2915279"/>
            <a:ext cx="697627" cy="558357"/>
            <a:chOff x="270592" y="2850288"/>
            <a:chExt cx="697627" cy="558357"/>
          </a:xfrm>
        </p:grpSpPr>
        <p:sp>
          <p:nvSpPr>
            <p:cNvPr id="32" name="직사각형 31">
              <a:extLst>
                <a:ext uri="{FF2B5EF4-FFF2-40B4-BE49-F238E27FC236}">
                  <a16:creationId xmlns:a16="http://schemas.microsoft.com/office/drawing/2014/main" id="{2AE0EC66-2DDF-4CB0-9775-647CC10B7D3B}"/>
                </a:ext>
              </a:extLst>
            </p:cNvPr>
            <p:cNvSpPr/>
            <p:nvPr/>
          </p:nvSpPr>
          <p:spPr>
            <a:xfrm>
              <a:off x="317882" y="2880368"/>
              <a:ext cx="603046" cy="52827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3009AD8-EA27-4C08-BAB0-D59FA9FC3EC7}"/>
                </a:ext>
              </a:extLst>
            </p:cNvPr>
            <p:cNvSpPr txBox="1"/>
            <p:nvPr/>
          </p:nvSpPr>
          <p:spPr>
            <a:xfrm>
              <a:off x="270592" y="2850288"/>
              <a:ext cx="6976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000" dirty="0">
                  <a:latin typeface="HY견고딕" panose="02030600000101010101" pitchFamily="18" charset="-127"/>
                  <a:ea typeface="HY견고딕" panose="02030600000101010101" pitchFamily="18" charset="-127"/>
                </a:rPr>
                <a:t>J(1)</a:t>
              </a:r>
            </a:p>
            <a:p>
              <a:pPr algn="ctr"/>
              <a:r>
                <a:rPr lang="ko-KR" altLang="en-US" sz="1000" dirty="0">
                  <a:latin typeface="HY견고딕" panose="02030600000101010101" pitchFamily="18" charset="-127"/>
                  <a:ea typeface="HY견고딕" panose="02030600000101010101" pitchFamily="18" charset="-127"/>
                </a:rPr>
                <a:t>융합트랙</a:t>
              </a:r>
            </a:p>
          </p:txBody>
        </p:sp>
      </p:grpSp>
      <p:grpSp>
        <p:nvGrpSpPr>
          <p:cNvPr id="34" name="그룹 33">
            <a:extLst>
              <a:ext uri="{FF2B5EF4-FFF2-40B4-BE49-F238E27FC236}">
                <a16:creationId xmlns:a16="http://schemas.microsoft.com/office/drawing/2014/main" id="{07792552-9F77-41D7-BACD-26739632AB41}"/>
              </a:ext>
            </a:extLst>
          </p:cNvPr>
          <p:cNvGrpSpPr/>
          <p:nvPr/>
        </p:nvGrpSpPr>
        <p:grpSpPr>
          <a:xfrm>
            <a:off x="6469429" y="2915279"/>
            <a:ext cx="697627" cy="558357"/>
            <a:chOff x="270592" y="2850288"/>
            <a:chExt cx="697627" cy="558357"/>
          </a:xfrm>
        </p:grpSpPr>
        <p:sp>
          <p:nvSpPr>
            <p:cNvPr id="35" name="직사각형 34">
              <a:extLst>
                <a:ext uri="{FF2B5EF4-FFF2-40B4-BE49-F238E27FC236}">
                  <a16:creationId xmlns:a16="http://schemas.microsoft.com/office/drawing/2014/main" id="{F399CFF5-30BA-4AD8-AB6E-BFE6842C4C01}"/>
                </a:ext>
              </a:extLst>
            </p:cNvPr>
            <p:cNvSpPr/>
            <p:nvPr/>
          </p:nvSpPr>
          <p:spPr>
            <a:xfrm>
              <a:off x="317882" y="2880368"/>
              <a:ext cx="603046" cy="52827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4EB3CC5-9CDC-4F7D-AF51-DD2C1CC2BC45}"/>
                </a:ext>
              </a:extLst>
            </p:cNvPr>
            <p:cNvSpPr txBox="1"/>
            <p:nvPr/>
          </p:nvSpPr>
          <p:spPr>
            <a:xfrm>
              <a:off x="270592" y="2850288"/>
              <a:ext cx="6976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000" dirty="0">
                  <a:latin typeface="HY견고딕" panose="02030600000101010101" pitchFamily="18" charset="-127"/>
                  <a:ea typeface="HY견고딕" panose="02030600000101010101" pitchFamily="18" charset="-127"/>
                </a:rPr>
                <a:t>I(1)</a:t>
              </a:r>
            </a:p>
            <a:p>
              <a:pPr algn="ctr"/>
              <a:r>
                <a:rPr lang="ko-KR" altLang="en-US" sz="1000" dirty="0">
                  <a:latin typeface="HY견고딕" panose="02030600000101010101" pitchFamily="18" charset="-127"/>
                  <a:ea typeface="HY견고딕" panose="02030600000101010101" pitchFamily="18" charset="-127"/>
                </a:rPr>
                <a:t>융합트랙</a:t>
              </a:r>
            </a:p>
          </p:txBody>
        </p:sp>
      </p:grp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8DA5C9D5-D90D-49DC-80D5-D2FACD6B09D2}"/>
              </a:ext>
            </a:extLst>
          </p:cNvPr>
          <p:cNvGrpSpPr/>
          <p:nvPr/>
        </p:nvGrpSpPr>
        <p:grpSpPr>
          <a:xfrm>
            <a:off x="5491386" y="2064239"/>
            <a:ext cx="697627" cy="1409397"/>
            <a:chOff x="270592" y="1999248"/>
            <a:chExt cx="697627" cy="1409397"/>
          </a:xfrm>
        </p:grpSpPr>
        <p:grpSp>
          <p:nvGrpSpPr>
            <p:cNvPr id="38" name="그룹 37">
              <a:extLst>
                <a:ext uri="{FF2B5EF4-FFF2-40B4-BE49-F238E27FC236}">
                  <a16:creationId xmlns:a16="http://schemas.microsoft.com/office/drawing/2014/main" id="{1602715D-DD54-4EA1-A47A-003B09832822}"/>
                </a:ext>
              </a:extLst>
            </p:cNvPr>
            <p:cNvGrpSpPr/>
            <p:nvPr/>
          </p:nvGrpSpPr>
          <p:grpSpPr>
            <a:xfrm>
              <a:off x="270592" y="2850288"/>
              <a:ext cx="697627" cy="558357"/>
              <a:chOff x="270592" y="2850288"/>
              <a:chExt cx="697627" cy="558357"/>
            </a:xfrm>
          </p:grpSpPr>
          <p:sp>
            <p:nvSpPr>
              <p:cNvPr id="43" name="직사각형 42">
                <a:extLst>
                  <a:ext uri="{FF2B5EF4-FFF2-40B4-BE49-F238E27FC236}">
                    <a16:creationId xmlns:a16="http://schemas.microsoft.com/office/drawing/2014/main" id="{90E400A6-01CE-44D3-8F93-32391454FBE0}"/>
                  </a:ext>
                </a:extLst>
              </p:cNvPr>
              <p:cNvSpPr/>
              <p:nvPr/>
            </p:nvSpPr>
            <p:spPr>
              <a:xfrm>
                <a:off x="317882" y="2880368"/>
                <a:ext cx="603046" cy="528277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000">
                  <a:latin typeface="HY견고딕" panose="02030600000101010101" pitchFamily="18" charset="-127"/>
                  <a:ea typeface="HY견고딕" panose="02030600000101010101" pitchFamily="18" charset="-127"/>
                </a:endParaRP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1A529F55-F134-417A-A700-7C08961745C0}"/>
                  </a:ext>
                </a:extLst>
              </p:cNvPr>
              <p:cNvSpPr txBox="1"/>
              <p:nvPr/>
            </p:nvSpPr>
            <p:spPr>
              <a:xfrm>
                <a:off x="270592" y="2850288"/>
                <a:ext cx="69762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ko-KR" sz="1000" dirty="0">
                    <a:latin typeface="HY견고딕" panose="02030600000101010101" pitchFamily="18" charset="-127"/>
                    <a:ea typeface="HY견고딕" panose="02030600000101010101" pitchFamily="18" charset="-127"/>
                  </a:rPr>
                  <a:t>G(1)</a:t>
                </a:r>
              </a:p>
              <a:p>
                <a:pPr algn="ctr"/>
                <a:r>
                  <a:rPr lang="ko-KR" altLang="en-US" sz="1000" dirty="0">
                    <a:latin typeface="HY견고딕" panose="02030600000101010101" pitchFamily="18" charset="-127"/>
                    <a:ea typeface="HY견고딕" panose="02030600000101010101" pitchFamily="18" charset="-127"/>
                  </a:rPr>
                  <a:t>기본트랙</a:t>
                </a:r>
              </a:p>
            </p:txBody>
          </p:sp>
        </p:grpSp>
        <p:grpSp>
          <p:nvGrpSpPr>
            <p:cNvPr id="39" name="그룹 38">
              <a:extLst>
                <a:ext uri="{FF2B5EF4-FFF2-40B4-BE49-F238E27FC236}">
                  <a16:creationId xmlns:a16="http://schemas.microsoft.com/office/drawing/2014/main" id="{D0F6D02B-DE1C-46BB-A6EB-35ADC85831BF}"/>
                </a:ext>
              </a:extLst>
            </p:cNvPr>
            <p:cNvGrpSpPr/>
            <p:nvPr/>
          </p:nvGrpSpPr>
          <p:grpSpPr>
            <a:xfrm>
              <a:off x="270592" y="1999248"/>
              <a:ext cx="697627" cy="558357"/>
              <a:chOff x="270592" y="1999248"/>
              <a:chExt cx="697627" cy="558357"/>
            </a:xfrm>
          </p:grpSpPr>
          <p:sp>
            <p:nvSpPr>
              <p:cNvPr id="41" name="직사각형 40">
                <a:extLst>
                  <a:ext uri="{FF2B5EF4-FFF2-40B4-BE49-F238E27FC236}">
                    <a16:creationId xmlns:a16="http://schemas.microsoft.com/office/drawing/2014/main" id="{6FFEC5F8-7893-40EE-8682-AECC3FD8715A}"/>
                  </a:ext>
                </a:extLst>
              </p:cNvPr>
              <p:cNvSpPr/>
              <p:nvPr/>
            </p:nvSpPr>
            <p:spPr>
              <a:xfrm>
                <a:off x="317883" y="2029328"/>
                <a:ext cx="603045" cy="528277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000">
                  <a:latin typeface="HY견고딕" panose="02030600000101010101" pitchFamily="18" charset="-127"/>
                  <a:ea typeface="HY견고딕" panose="02030600000101010101" pitchFamily="18" charset="-127"/>
                </a:endParaRP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C28D702E-5A59-4EE6-A8FA-EB7BF1C500F8}"/>
                  </a:ext>
                </a:extLst>
              </p:cNvPr>
              <p:cNvSpPr txBox="1"/>
              <p:nvPr/>
            </p:nvSpPr>
            <p:spPr>
              <a:xfrm>
                <a:off x="270592" y="1999248"/>
                <a:ext cx="69762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ko-KR" sz="1000" dirty="0">
                    <a:latin typeface="HY견고딕" panose="02030600000101010101" pitchFamily="18" charset="-127"/>
                    <a:ea typeface="HY견고딕" panose="02030600000101010101" pitchFamily="18" charset="-127"/>
                  </a:rPr>
                  <a:t>G(2)</a:t>
                </a:r>
              </a:p>
              <a:p>
                <a:pPr algn="ctr"/>
                <a:r>
                  <a:rPr lang="ko-KR" altLang="en-US" sz="1000" dirty="0">
                    <a:latin typeface="HY견고딕" panose="02030600000101010101" pitchFamily="18" charset="-127"/>
                    <a:ea typeface="HY견고딕" panose="02030600000101010101" pitchFamily="18" charset="-127"/>
                  </a:rPr>
                  <a:t>심화트랙</a:t>
                </a:r>
              </a:p>
            </p:txBody>
          </p:sp>
        </p:grpSp>
        <p:cxnSp>
          <p:nvCxnSpPr>
            <p:cNvPr id="40" name="직선 연결선 39">
              <a:extLst>
                <a:ext uri="{FF2B5EF4-FFF2-40B4-BE49-F238E27FC236}">
                  <a16:creationId xmlns:a16="http://schemas.microsoft.com/office/drawing/2014/main" id="{44E8909E-3A3A-49ED-A7D4-8EB99FF2EE11}"/>
                </a:ext>
              </a:extLst>
            </p:cNvPr>
            <p:cNvCxnSpPr>
              <a:cxnSpLocks/>
              <a:stCxn id="41" idx="2"/>
            </p:cNvCxnSpPr>
            <p:nvPr/>
          </p:nvCxnSpPr>
          <p:spPr>
            <a:xfrm>
              <a:off x="619406" y="2557605"/>
              <a:ext cx="0" cy="32400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그룹 44">
            <a:extLst>
              <a:ext uri="{FF2B5EF4-FFF2-40B4-BE49-F238E27FC236}">
                <a16:creationId xmlns:a16="http://schemas.microsoft.com/office/drawing/2014/main" id="{EB91B272-8747-4721-941F-1570EA528A29}"/>
              </a:ext>
            </a:extLst>
          </p:cNvPr>
          <p:cNvGrpSpPr/>
          <p:nvPr/>
        </p:nvGrpSpPr>
        <p:grpSpPr>
          <a:xfrm>
            <a:off x="3976748" y="2064239"/>
            <a:ext cx="697627" cy="1409397"/>
            <a:chOff x="270592" y="1999248"/>
            <a:chExt cx="697627" cy="1409397"/>
          </a:xfrm>
        </p:grpSpPr>
        <p:grpSp>
          <p:nvGrpSpPr>
            <p:cNvPr id="46" name="그룹 45">
              <a:extLst>
                <a:ext uri="{FF2B5EF4-FFF2-40B4-BE49-F238E27FC236}">
                  <a16:creationId xmlns:a16="http://schemas.microsoft.com/office/drawing/2014/main" id="{A15C99D1-E7B1-438E-A324-006DC8237536}"/>
                </a:ext>
              </a:extLst>
            </p:cNvPr>
            <p:cNvGrpSpPr/>
            <p:nvPr/>
          </p:nvGrpSpPr>
          <p:grpSpPr>
            <a:xfrm>
              <a:off x="270592" y="2850288"/>
              <a:ext cx="697627" cy="558357"/>
              <a:chOff x="270592" y="2850288"/>
              <a:chExt cx="697627" cy="558357"/>
            </a:xfrm>
          </p:grpSpPr>
          <p:sp>
            <p:nvSpPr>
              <p:cNvPr id="54" name="직사각형 53">
                <a:extLst>
                  <a:ext uri="{FF2B5EF4-FFF2-40B4-BE49-F238E27FC236}">
                    <a16:creationId xmlns:a16="http://schemas.microsoft.com/office/drawing/2014/main" id="{66975555-E1CB-4494-A611-FA046898A187}"/>
                  </a:ext>
                </a:extLst>
              </p:cNvPr>
              <p:cNvSpPr/>
              <p:nvPr/>
            </p:nvSpPr>
            <p:spPr>
              <a:xfrm>
                <a:off x="317882" y="2880368"/>
                <a:ext cx="603046" cy="528277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000">
                  <a:latin typeface="HY견고딕" panose="02030600000101010101" pitchFamily="18" charset="-127"/>
                  <a:ea typeface="HY견고딕" panose="02030600000101010101" pitchFamily="18" charset="-127"/>
                </a:endParaRP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8AE93F2A-CCBD-4233-898F-F1D473B000C8}"/>
                  </a:ext>
                </a:extLst>
              </p:cNvPr>
              <p:cNvSpPr txBox="1"/>
              <p:nvPr/>
            </p:nvSpPr>
            <p:spPr>
              <a:xfrm>
                <a:off x="270592" y="2850288"/>
                <a:ext cx="69762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ko-KR" sz="1000" dirty="0">
                    <a:latin typeface="HY견고딕" panose="02030600000101010101" pitchFamily="18" charset="-127"/>
                    <a:ea typeface="HY견고딕" panose="02030600000101010101" pitchFamily="18" charset="-127"/>
                  </a:rPr>
                  <a:t>E(1)</a:t>
                </a:r>
              </a:p>
              <a:p>
                <a:pPr algn="ctr"/>
                <a:r>
                  <a:rPr lang="ko-KR" altLang="en-US" sz="1000" dirty="0">
                    <a:latin typeface="HY견고딕" panose="02030600000101010101" pitchFamily="18" charset="-127"/>
                    <a:ea typeface="HY견고딕" panose="02030600000101010101" pitchFamily="18" charset="-127"/>
                  </a:rPr>
                  <a:t>기본트랙</a:t>
                </a:r>
              </a:p>
            </p:txBody>
          </p:sp>
        </p:grpSp>
        <p:grpSp>
          <p:nvGrpSpPr>
            <p:cNvPr id="49" name="그룹 48">
              <a:extLst>
                <a:ext uri="{FF2B5EF4-FFF2-40B4-BE49-F238E27FC236}">
                  <a16:creationId xmlns:a16="http://schemas.microsoft.com/office/drawing/2014/main" id="{0F674613-3DB6-4ABB-8A8C-FEA9B4A4FA1D}"/>
                </a:ext>
              </a:extLst>
            </p:cNvPr>
            <p:cNvGrpSpPr/>
            <p:nvPr/>
          </p:nvGrpSpPr>
          <p:grpSpPr>
            <a:xfrm>
              <a:off x="270592" y="1999248"/>
              <a:ext cx="697627" cy="558357"/>
              <a:chOff x="270592" y="1999248"/>
              <a:chExt cx="697627" cy="558357"/>
            </a:xfrm>
          </p:grpSpPr>
          <p:sp>
            <p:nvSpPr>
              <p:cNvPr id="52" name="직사각형 51">
                <a:extLst>
                  <a:ext uri="{FF2B5EF4-FFF2-40B4-BE49-F238E27FC236}">
                    <a16:creationId xmlns:a16="http://schemas.microsoft.com/office/drawing/2014/main" id="{86A906C3-CBB5-4926-8108-17933DFE3A4A}"/>
                  </a:ext>
                </a:extLst>
              </p:cNvPr>
              <p:cNvSpPr/>
              <p:nvPr/>
            </p:nvSpPr>
            <p:spPr>
              <a:xfrm>
                <a:off x="317883" y="2029328"/>
                <a:ext cx="603045" cy="528277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000">
                  <a:latin typeface="HY견고딕" panose="02030600000101010101" pitchFamily="18" charset="-127"/>
                  <a:ea typeface="HY견고딕" panose="02030600000101010101" pitchFamily="18" charset="-127"/>
                </a:endParaRP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1E73BB21-938C-4044-B23C-D59673D5A309}"/>
                  </a:ext>
                </a:extLst>
              </p:cNvPr>
              <p:cNvSpPr txBox="1"/>
              <p:nvPr/>
            </p:nvSpPr>
            <p:spPr>
              <a:xfrm>
                <a:off x="270592" y="1999248"/>
                <a:ext cx="69762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ko-KR" sz="1000" dirty="0">
                    <a:latin typeface="HY견고딕" panose="02030600000101010101" pitchFamily="18" charset="-127"/>
                    <a:ea typeface="HY견고딕" panose="02030600000101010101" pitchFamily="18" charset="-127"/>
                  </a:rPr>
                  <a:t>E(2)</a:t>
                </a:r>
              </a:p>
              <a:p>
                <a:pPr algn="ctr"/>
                <a:r>
                  <a:rPr lang="ko-KR" altLang="en-US" sz="1000" dirty="0">
                    <a:latin typeface="HY견고딕" panose="02030600000101010101" pitchFamily="18" charset="-127"/>
                    <a:ea typeface="HY견고딕" panose="02030600000101010101" pitchFamily="18" charset="-127"/>
                  </a:rPr>
                  <a:t>심화트랙</a:t>
                </a:r>
              </a:p>
            </p:txBody>
          </p:sp>
        </p:grpSp>
        <p:cxnSp>
          <p:nvCxnSpPr>
            <p:cNvPr id="51" name="직선 연결선 50">
              <a:extLst>
                <a:ext uri="{FF2B5EF4-FFF2-40B4-BE49-F238E27FC236}">
                  <a16:creationId xmlns:a16="http://schemas.microsoft.com/office/drawing/2014/main" id="{97158065-5F1C-4306-9967-9E22202647CE}"/>
                </a:ext>
              </a:extLst>
            </p:cNvPr>
            <p:cNvCxnSpPr>
              <a:cxnSpLocks/>
              <a:stCxn id="52" idx="2"/>
            </p:cNvCxnSpPr>
            <p:nvPr/>
          </p:nvCxnSpPr>
          <p:spPr>
            <a:xfrm>
              <a:off x="619406" y="2557605"/>
              <a:ext cx="0" cy="32400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그룹 55">
            <a:extLst>
              <a:ext uri="{FF2B5EF4-FFF2-40B4-BE49-F238E27FC236}">
                <a16:creationId xmlns:a16="http://schemas.microsoft.com/office/drawing/2014/main" id="{01D64A64-ABBB-4B1E-BB06-F28F59BBEDEA}"/>
              </a:ext>
            </a:extLst>
          </p:cNvPr>
          <p:cNvGrpSpPr/>
          <p:nvPr/>
        </p:nvGrpSpPr>
        <p:grpSpPr>
          <a:xfrm>
            <a:off x="3006588" y="2064239"/>
            <a:ext cx="697627" cy="1409397"/>
            <a:chOff x="270592" y="1999248"/>
            <a:chExt cx="697627" cy="1409397"/>
          </a:xfrm>
        </p:grpSpPr>
        <p:grpSp>
          <p:nvGrpSpPr>
            <p:cNvPr id="57" name="그룹 56">
              <a:extLst>
                <a:ext uri="{FF2B5EF4-FFF2-40B4-BE49-F238E27FC236}">
                  <a16:creationId xmlns:a16="http://schemas.microsoft.com/office/drawing/2014/main" id="{6E34190E-B92B-4987-B093-62EB3B572E67}"/>
                </a:ext>
              </a:extLst>
            </p:cNvPr>
            <p:cNvGrpSpPr/>
            <p:nvPr/>
          </p:nvGrpSpPr>
          <p:grpSpPr>
            <a:xfrm>
              <a:off x="270592" y="2850288"/>
              <a:ext cx="697627" cy="558357"/>
              <a:chOff x="270592" y="2850288"/>
              <a:chExt cx="697627" cy="558357"/>
            </a:xfrm>
          </p:grpSpPr>
          <p:sp>
            <p:nvSpPr>
              <p:cNvPr id="62" name="직사각형 61">
                <a:extLst>
                  <a:ext uri="{FF2B5EF4-FFF2-40B4-BE49-F238E27FC236}">
                    <a16:creationId xmlns:a16="http://schemas.microsoft.com/office/drawing/2014/main" id="{78371CEB-EFE7-4CEA-A10A-2C0247B702E9}"/>
                  </a:ext>
                </a:extLst>
              </p:cNvPr>
              <p:cNvSpPr/>
              <p:nvPr/>
            </p:nvSpPr>
            <p:spPr>
              <a:xfrm>
                <a:off x="317882" y="2880368"/>
                <a:ext cx="603046" cy="528277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000">
                  <a:latin typeface="HY견고딕" panose="02030600000101010101" pitchFamily="18" charset="-127"/>
                  <a:ea typeface="HY견고딕" panose="02030600000101010101" pitchFamily="18" charset="-127"/>
                </a:endParaRP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41EF8AC5-2076-4945-B33E-172D7A9304B0}"/>
                  </a:ext>
                </a:extLst>
              </p:cNvPr>
              <p:cNvSpPr txBox="1"/>
              <p:nvPr/>
            </p:nvSpPr>
            <p:spPr>
              <a:xfrm>
                <a:off x="270592" y="2850288"/>
                <a:ext cx="69762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ko-KR" sz="1000" dirty="0">
                    <a:latin typeface="HY견고딕" panose="02030600000101010101" pitchFamily="18" charset="-127"/>
                    <a:ea typeface="HY견고딕" panose="02030600000101010101" pitchFamily="18" charset="-127"/>
                  </a:rPr>
                  <a:t>D(1)</a:t>
                </a:r>
              </a:p>
              <a:p>
                <a:pPr algn="ctr"/>
                <a:r>
                  <a:rPr lang="ko-KR" altLang="en-US" sz="1000" dirty="0">
                    <a:latin typeface="HY견고딕" panose="02030600000101010101" pitchFamily="18" charset="-127"/>
                    <a:ea typeface="HY견고딕" panose="02030600000101010101" pitchFamily="18" charset="-127"/>
                  </a:rPr>
                  <a:t>기본트랙</a:t>
                </a:r>
              </a:p>
            </p:txBody>
          </p:sp>
        </p:grpSp>
        <p:grpSp>
          <p:nvGrpSpPr>
            <p:cNvPr id="58" name="그룹 57">
              <a:extLst>
                <a:ext uri="{FF2B5EF4-FFF2-40B4-BE49-F238E27FC236}">
                  <a16:creationId xmlns:a16="http://schemas.microsoft.com/office/drawing/2014/main" id="{9FD976F6-F514-498C-9F3C-D3E009C2E7ED}"/>
                </a:ext>
              </a:extLst>
            </p:cNvPr>
            <p:cNvGrpSpPr/>
            <p:nvPr/>
          </p:nvGrpSpPr>
          <p:grpSpPr>
            <a:xfrm>
              <a:off x="270592" y="1999248"/>
              <a:ext cx="697627" cy="558357"/>
              <a:chOff x="270592" y="1999248"/>
              <a:chExt cx="697627" cy="558357"/>
            </a:xfrm>
          </p:grpSpPr>
          <p:sp>
            <p:nvSpPr>
              <p:cNvPr id="60" name="직사각형 59">
                <a:extLst>
                  <a:ext uri="{FF2B5EF4-FFF2-40B4-BE49-F238E27FC236}">
                    <a16:creationId xmlns:a16="http://schemas.microsoft.com/office/drawing/2014/main" id="{1CE92BB6-0182-43A0-AA1C-617BEC2E2B19}"/>
                  </a:ext>
                </a:extLst>
              </p:cNvPr>
              <p:cNvSpPr/>
              <p:nvPr/>
            </p:nvSpPr>
            <p:spPr>
              <a:xfrm>
                <a:off x="317883" y="2029328"/>
                <a:ext cx="603045" cy="528277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000">
                  <a:latin typeface="HY견고딕" panose="02030600000101010101" pitchFamily="18" charset="-127"/>
                  <a:ea typeface="HY견고딕" panose="02030600000101010101" pitchFamily="18" charset="-127"/>
                </a:endParaRP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CC2FD92E-D044-4015-B1F7-733FF28E03AF}"/>
                  </a:ext>
                </a:extLst>
              </p:cNvPr>
              <p:cNvSpPr txBox="1"/>
              <p:nvPr/>
            </p:nvSpPr>
            <p:spPr>
              <a:xfrm>
                <a:off x="270592" y="1999248"/>
                <a:ext cx="69762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ko-KR" sz="1000" dirty="0">
                    <a:latin typeface="HY견고딕" panose="02030600000101010101" pitchFamily="18" charset="-127"/>
                    <a:ea typeface="HY견고딕" panose="02030600000101010101" pitchFamily="18" charset="-127"/>
                  </a:rPr>
                  <a:t>D(2)</a:t>
                </a:r>
              </a:p>
              <a:p>
                <a:pPr algn="ctr"/>
                <a:r>
                  <a:rPr lang="ko-KR" altLang="en-US" sz="1000" dirty="0">
                    <a:latin typeface="HY견고딕" panose="02030600000101010101" pitchFamily="18" charset="-127"/>
                    <a:ea typeface="HY견고딕" panose="02030600000101010101" pitchFamily="18" charset="-127"/>
                  </a:rPr>
                  <a:t>심화트랙</a:t>
                </a:r>
              </a:p>
            </p:txBody>
          </p:sp>
        </p:grpSp>
        <p:cxnSp>
          <p:nvCxnSpPr>
            <p:cNvPr id="59" name="직선 연결선 58">
              <a:extLst>
                <a:ext uri="{FF2B5EF4-FFF2-40B4-BE49-F238E27FC236}">
                  <a16:creationId xmlns:a16="http://schemas.microsoft.com/office/drawing/2014/main" id="{5C10B697-2D6B-4BEA-8FC9-C587388A0A94}"/>
                </a:ext>
              </a:extLst>
            </p:cNvPr>
            <p:cNvCxnSpPr>
              <a:cxnSpLocks/>
              <a:stCxn id="60" idx="2"/>
            </p:cNvCxnSpPr>
            <p:nvPr/>
          </p:nvCxnSpPr>
          <p:spPr>
            <a:xfrm>
              <a:off x="619406" y="2557605"/>
              <a:ext cx="0" cy="32400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그룹 63">
            <a:extLst>
              <a:ext uri="{FF2B5EF4-FFF2-40B4-BE49-F238E27FC236}">
                <a16:creationId xmlns:a16="http://schemas.microsoft.com/office/drawing/2014/main" id="{2A20F48B-9560-4083-8868-F0EB73625F29}"/>
              </a:ext>
            </a:extLst>
          </p:cNvPr>
          <p:cNvGrpSpPr/>
          <p:nvPr/>
        </p:nvGrpSpPr>
        <p:grpSpPr>
          <a:xfrm>
            <a:off x="2249269" y="2064239"/>
            <a:ext cx="697627" cy="1409397"/>
            <a:chOff x="270592" y="1999248"/>
            <a:chExt cx="697627" cy="1409397"/>
          </a:xfrm>
        </p:grpSpPr>
        <p:grpSp>
          <p:nvGrpSpPr>
            <p:cNvPr id="65" name="그룹 64">
              <a:extLst>
                <a:ext uri="{FF2B5EF4-FFF2-40B4-BE49-F238E27FC236}">
                  <a16:creationId xmlns:a16="http://schemas.microsoft.com/office/drawing/2014/main" id="{46AED9D8-02C9-4BA9-8164-9B6DBC6D5A3B}"/>
                </a:ext>
              </a:extLst>
            </p:cNvPr>
            <p:cNvGrpSpPr/>
            <p:nvPr/>
          </p:nvGrpSpPr>
          <p:grpSpPr>
            <a:xfrm>
              <a:off x="270592" y="2850288"/>
              <a:ext cx="697627" cy="558357"/>
              <a:chOff x="270592" y="2850288"/>
              <a:chExt cx="697627" cy="558357"/>
            </a:xfrm>
          </p:grpSpPr>
          <p:sp>
            <p:nvSpPr>
              <p:cNvPr id="70" name="직사각형 69">
                <a:extLst>
                  <a:ext uri="{FF2B5EF4-FFF2-40B4-BE49-F238E27FC236}">
                    <a16:creationId xmlns:a16="http://schemas.microsoft.com/office/drawing/2014/main" id="{230BE057-1108-46B9-8894-CF4CBC41CA8B}"/>
                  </a:ext>
                </a:extLst>
              </p:cNvPr>
              <p:cNvSpPr/>
              <p:nvPr/>
            </p:nvSpPr>
            <p:spPr>
              <a:xfrm>
                <a:off x="317882" y="2880368"/>
                <a:ext cx="603046" cy="528277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000">
                  <a:latin typeface="HY견고딕" panose="02030600000101010101" pitchFamily="18" charset="-127"/>
                  <a:ea typeface="HY견고딕" panose="02030600000101010101" pitchFamily="18" charset="-127"/>
                </a:endParaRP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ECCDBA99-B164-48D2-BC49-94C4DBF67661}"/>
                  </a:ext>
                </a:extLst>
              </p:cNvPr>
              <p:cNvSpPr txBox="1"/>
              <p:nvPr/>
            </p:nvSpPr>
            <p:spPr>
              <a:xfrm>
                <a:off x="270592" y="2850288"/>
                <a:ext cx="69762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ko-KR" sz="1000" dirty="0">
                    <a:latin typeface="HY견고딕" panose="02030600000101010101" pitchFamily="18" charset="-127"/>
                    <a:ea typeface="HY견고딕" panose="02030600000101010101" pitchFamily="18" charset="-127"/>
                  </a:rPr>
                  <a:t>C(1)</a:t>
                </a:r>
              </a:p>
              <a:p>
                <a:pPr algn="ctr"/>
                <a:r>
                  <a:rPr lang="ko-KR" altLang="en-US" sz="1000" dirty="0">
                    <a:latin typeface="HY견고딕" panose="02030600000101010101" pitchFamily="18" charset="-127"/>
                    <a:ea typeface="HY견고딕" panose="02030600000101010101" pitchFamily="18" charset="-127"/>
                  </a:rPr>
                  <a:t>기본트랙</a:t>
                </a:r>
              </a:p>
            </p:txBody>
          </p:sp>
        </p:grpSp>
        <p:grpSp>
          <p:nvGrpSpPr>
            <p:cNvPr id="66" name="그룹 65">
              <a:extLst>
                <a:ext uri="{FF2B5EF4-FFF2-40B4-BE49-F238E27FC236}">
                  <a16:creationId xmlns:a16="http://schemas.microsoft.com/office/drawing/2014/main" id="{8D80B4E8-FA89-4900-AA2E-6EDF7677AA5E}"/>
                </a:ext>
              </a:extLst>
            </p:cNvPr>
            <p:cNvGrpSpPr/>
            <p:nvPr/>
          </p:nvGrpSpPr>
          <p:grpSpPr>
            <a:xfrm>
              <a:off x="270592" y="1999248"/>
              <a:ext cx="697627" cy="558357"/>
              <a:chOff x="270592" y="1999248"/>
              <a:chExt cx="697627" cy="558357"/>
            </a:xfrm>
          </p:grpSpPr>
          <p:sp>
            <p:nvSpPr>
              <p:cNvPr id="68" name="직사각형 67">
                <a:extLst>
                  <a:ext uri="{FF2B5EF4-FFF2-40B4-BE49-F238E27FC236}">
                    <a16:creationId xmlns:a16="http://schemas.microsoft.com/office/drawing/2014/main" id="{50DD21B3-6E0F-4213-A0AF-7D65EDF8CD6B}"/>
                  </a:ext>
                </a:extLst>
              </p:cNvPr>
              <p:cNvSpPr/>
              <p:nvPr/>
            </p:nvSpPr>
            <p:spPr>
              <a:xfrm>
                <a:off x="317883" y="2029328"/>
                <a:ext cx="603045" cy="528277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000">
                  <a:latin typeface="HY견고딕" panose="02030600000101010101" pitchFamily="18" charset="-127"/>
                  <a:ea typeface="HY견고딕" panose="02030600000101010101" pitchFamily="18" charset="-127"/>
                </a:endParaRP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BF71C760-7C2C-472E-A373-1E8B49447030}"/>
                  </a:ext>
                </a:extLst>
              </p:cNvPr>
              <p:cNvSpPr txBox="1"/>
              <p:nvPr/>
            </p:nvSpPr>
            <p:spPr>
              <a:xfrm>
                <a:off x="270592" y="1999248"/>
                <a:ext cx="69762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ko-KR" sz="1000" dirty="0">
                    <a:latin typeface="HY견고딕" panose="02030600000101010101" pitchFamily="18" charset="-127"/>
                    <a:ea typeface="HY견고딕" panose="02030600000101010101" pitchFamily="18" charset="-127"/>
                  </a:rPr>
                  <a:t>C(2)</a:t>
                </a:r>
              </a:p>
              <a:p>
                <a:pPr algn="ctr"/>
                <a:r>
                  <a:rPr lang="ko-KR" altLang="en-US" sz="1000" dirty="0">
                    <a:latin typeface="HY견고딕" panose="02030600000101010101" pitchFamily="18" charset="-127"/>
                    <a:ea typeface="HY견고딕" panose="02030600000101010101" pitchFamily="18" charset="-127"/>
                  </a:rPr>
                  <a:t>심화트랙</a:t>
                </a:r>
              </a:p>
            </p:txBody>
          </p:sp>
        </p:grpSp>
        <p:cxnSp>
          <p:nvCxnSpPr>
            <p:cNvPr id="67" name="직선 연결선 66">
              <a:extLst>
                <a:ext uri="{FF2B5EF4-FFF2-40B4-BE49-F238E27FC236}">
                  <a16:creationId xmlns:a16="http://schemas.microsoft.com/office/drawing/2014/main" id="{539C1ED8-3A3A-46FD-B7BB-B702EF927711}"/>
                </a:ext>
              </a:extLst>
            </p:cNvPr>
            <p:cNvCxnSpPr>
              <a:cxnSpLocks/>
              <a:stCxn id="68" idx="2"/>
            </p:cNvCxnSpPr>
            <p:nvPr/>
          </p:nvCxnSpPr>
          <p:spPr>
            <a:xfrm>
              <a:off x="619406" y="2557605"/>
              <a:ext cx="0" cy="32400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그룹 71">
            <a:extLst>
              <a:ext uri="{FF2B5EF4-FFF2-40B4-BE49-F238E27FC236}">
                <a16:creationId xmlns:a16="http://schemas.microsoft.com/office/drawing/2014/main" id="{7E82BB80-EA41-4BD8-A077-0C82836C3CE1}"/>
              </a:ext>
            </a:extLst>
          </p:cNvPr>
          <p:cNvGrpSpPr/>
          <p:nvPr/>
        </p:nvGrpSpPr>
        <p:grpSpPr>
          <a:xfrm>
            <a:off x="1491950" y="2064239"/>
            <a:ext cx="697627" cy="1409397"/>
            <a:chOff x="270592" y="1999248"/>
            <a:chExt cx="697627" cy="1409397"/>
          </a:xfrm>
        </p:grpSpPr>
        <p:grpSp>
          <p:nvGrpSpPr>
            <p:cNvPr id="73" name="그룹 72">
              <a:extLst>
                <a:ext uri="{FF2B5EF4-FFF2-40B4-BE49-F238E27FC236}">
                  <a16:creationId xmlns:a16="http://schemas.microsoft.com/office/drawing/2014/main" id="{88A01906-5537-4B80-8EA7-B8A670B236F1}"/>
                </a:ext>
              </a:extLst>
            </p:cNvPr>
            <p:cNvGrpSpPr/>
            <p:nvPr/>
          </p:nvGrpSpPr>
          <p:grpSpPr>
            <a:xfrm>
              <a:off x="270592" y="2850288"/>
              <a:ext cx="697627" cy="558357"/>
              <a:chOff x="270592" y="2850288"/>
              <a:chExt cx="697627" cy="558357"/>
            </a:xfrm>
          </p:grpSpPr>
          <p:sp>
            <p:nvSpPr>
              <p:cNvPr id="78" name="직사각형 77">
                <a:extLst>
                  <a:ext uri="{FF2B5EF4-FFF2-40B4-BE49-F238E27FC236}">
                    <a16:creationId xmlns:a16="http://schemas.microsoft.com/office/drawing/2014/main" id="{751DDD02-A3E4-4169-AD26-00B183E2A77A}"/>
                  </a:ext>
                </a:extLst>
              </p:cNvPr>
              <p:cNvSpPr/>
              <p:nvPr/>
            </p:nvSpPr>
            <p:spPr>
              <a:xfrm>
                <a:off x="317882" y="2880368"/>
                <a:ext cx="603046" cy="528277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000">
                  <a:latin typeface="HY견고딕" panose="02030600000101010101" pitchFamily="18" charset="-127"/>
                  <a:ea typeface="HY견고딕" panose="02030600000101010101" pitchFamily="18" charset="-127"/>
                </a:endParaRPr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F0D93359-4FF3-4E4D-9E15-2121265AA13A}"/>
                  </a:ext>
                </a:extLst>
              </p:cNvPr>
              <p:cNvSpPr txBox="1"/>
              <p:nvPr/>
            </p:nvSpPr>
            <p:spPr>
              <a:xfrm>
                <a:off x="270592" y="2850288"/>
                <a:ext cx="69762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ko-KR" sz="1000" dirty="0">
                    <a:latin typeface="HY견고딕" panose="02030600000101010101" pitchFamily="18" charset="-127"/>
                    <a:ea typeface="HY견고딕" panose="02030600000101010101" pitchFamily="18" charset="-127"/>
                  </a:rPr>
                  <a:t>B(1)</a:t>
                </a:r>
              </a:p>
              <a:p>
                <a:pPr algn="ctr"/>
                <a:r>
                  <a:rPr lang="ko-KR" altLang="en-US" sz="1000" dirty="0">
                    <a:latin typeface="HY견고딕" panose="02030600000101010101" pitchFamily="18" charset="-127"/>
                    <a:ea typeface="HY견고딕" panose="02030600000101010101" pitchFamily="18" charset="-127"/>
                  </a:rPr>
                  <a:t>기본트랙</a:t>
                </a:r>
              </a:p>
            </p:txBody>
          </p:sp>
        </p:grpSp>
        <p:grpSp>
          <p:nvGrpSpPr>
            <p:cNvPr id="74" name="그룹 73">
              <a:extLst>
                <a:ext uri="{FF2B5EF4-FFF2-40B4-BE49-F238E27FC236}">
                  <a16:creationId xmlns:a16="http://schemas.microsoft.com/office/drawing/2014/main" id="{F94D925D-F6AB-4573-9090-8B443400690E}"/>
                </a:ext>
              </a:extLst>
            </p:cNvPr>
            <p:cNvGrpSpPr/>
            <p:nvPr/>
          </p:nvGrpSpPr>
          <p:grpSpPr>
            <a:xfrm>
              <a:off x="270592" y="1999248"/>
              <a:ext cx="697627" cy="558357"/>
              <a:chOff x="270592" y="1999248"/>
              <a:chExt cx="697627" cy="558357"/>
            </a:xfrm>
          </p:grpSpPr>
          <p:sp>
            <p:nvSpPr>
              <p:cNvPr id="76" name="직사각형 75">
                <a:extLst>
                  <a:ext uri="{FF2B5EF4-FFF2-40B4-BE49-F238E27FC236}">
                    <a16:creationId xmlns:a16="http://schemas.microsoft.com/office/drawing/2014/main" id="{762559C8-4ADF-4E79-B6B2-79792B9E65FD}"/>
                  </a:ext>
                </a:extLst>
              </p:cNvPr>
              <p:cNvSpPr/>
              <p:nvPr/>
            </p:nvSpPr>
            <p:spPr>
              <a:xfrm>
                <a:off x="317883" y="2029328"/>
                <a:ext cx="603045" cy="528277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000">
                  <a:latin typeface="HY견고딕" panose="02030600000101010101" pitchFamily="18" charset="-127"/>
                  <a:ea typeface="HY견고딕" panose="02030600000101010101" pitchFamily="18" charset="-127"/>
                </a:endParaRPr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9ECA2591-C7E4-48D2-A785-95A87C5CE3B4}"/>
                  </a:ext>
                </a:extLst>
              </p:cNvPr>
              <p:cNvSpPr txBox="1"/>
              <p:nvPr/>
            </p:nvSpPr>
            <p:spPr>
              <a:xfrm>
                <a:off x="270592" y="1999248"/>
                <a:ext cx="69762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ko-KR" sz="1000" dirty="0">
                    <a:latin typeface="HY견고딕" panose="02030600000101010101" pitchFamily="18" charset="-127"/>
                    <a:ea typeface="HY견고딕" panose="02030600000101010101" pitchFamily="18" charset="-127"/>
                  </a:rPr>
                  <a:t>B(2)</a:t>
                </a:r>
              </a:p>
              <a:p>
                <a:pPr algn="ctr"/>
                <a:r>
                  <a:rPr lang="ko-KR" altLang="en-US" sz="1000" dirty="0">
                    <a:latin typeface="HY견고딕" panose="02030600000101010101" pitchFamily="18" charset="-127"/>
                    <a:ea typeface="HY견고딕" panose="02030600000101010101" pitchFamily="18" charset="-127"/>
                  </a:rPr>
                  <a:t>심화트랙</a:t>
                </a:r>
              </a:p>
            </p:txBody>
          </p:sp>
        </p:grpSp>
        <p:cxnSp>
          <p:nvCxnSpPr>
            <p:cNvPr id="75" name="직선 연결선 74">
              <a:extLst>
                <a:ext uri="{FF2B5EF4-FFF2-40B4-BE49-F238E27FC236}">
                  <a16:creationId xmlns:a16="http://schemas.microsoft.com/office/drawing/2014/main" id="{40C6A31A-0757-4023-8E75-B4F50D2C714E}"/>
                </a:ext>
              </a:extLst>
            </p:cNvPr>
            <p:cNvCxnSpPr>
              <a:cxnSpLocks/>
              <a:stCxn id="76" idx="2"/>
            </p:cNvCxnSpPr>
            <p:nvPr/>
          </p:nvCxnSpPr>
          <p:spPr>
            <a:xfrm>
              <a:off x="619406" y="2557605"/>
              <a:ext cx="0" cy="32400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그룹 79">
            <a:extLst>
              <a:ext uri="{FF2B5EF4-FFF2-40B4-BE49-F238E27FC236}">
                <a16:creationId xmlns:a16="http://schemas.microsoft.com/office/drawing/2014/main" id="{32CAB5CC-AAB5-467E-87E7-88F3D899E568}"/>
              </a:ext>
            </a:extLst>
          </p:cNvPr>
          <p:cNvGrpSpPr/>
          <p:nvPr/>
        </p:nvGrpSpPr>
        <p:grpSpPr>
          <a:xfrm>
            <a:off x="4734067" y="2064239"/>
            <a:ext cx="697627" cy="1409397"/>
            <a:chOff x="270592" y="1999248"/>
            <a:chExt cx="697627" cy="1409397"/>
          </a:xfrm>
        </p:grpSpPr>
        <p:grpSp>
          <p:nvGrpSpPr>
            <p:cNvPr id="81" name="그룹 80">
              <a:extLst>
                <a:ext uri="{FF2B5EF4-FFF2-40B4-BE49-F238E27FC236}">
                  <a16:creationId xmlns:a16="http://schemas.microsoft.com/office/drawing/2014/main" id="{0F4CCC36-6488-4D41-A83E-653C584AF75D}"/>
                </a:ext>
              </a:extLst>
            </p:cNvPr>
            <p:cNvGrpSpPr/>
            <p:nvPr/>
          </p:nvGrpSpPr>
          <p:grpSpPr>
            <a:xfrm>
              <a:off x="270592" y="2850288"/>
              <a:ext cx="697627" cy="558357"/>
              <a:chOff x="270592" y="2850288"/>
              <a:chExt cx="697627" cy="558357"/>
            </a:xfrm>
          </p:grpSpPr>
          <p:sp>
            <p:nvSpPr>
              <p:cNvPr id="86" name="직사각형 85">
                <a:extLst>
                  <a:ext uri="{FF2B5EF4-FFF2-40B4-BE49-F238E27FC236}">
                    <a16:creationId xmlns:a16="http://schemas.microsoft.com/office/drawing/2014/main" id="{14E3F162-1B4B-4EC0-BE43-3A61064EE23F}"/>
                  </a:ext>
                </a:extLst>
              </p:cNvPr>
              <p:cNvSpPr/>
              <p:nvPr/>
            </p:nvSpPr>
            <p:spPr>
              <a:xfrm>
                <a:off x="317882" y="2880368"/>
                <a:ext cx="603046" cy="528277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000">
                  <a:latin typeface="HY견고딕" panose="02030600000101010101" pitchFamily="18" charset="-127"/>
                  <a:ea typeface="HY견고딕" panose="02030600000101010101" pitchFamily="18" charset="-127"/>
                </a:endParaRPr>
              </a:p>
            </p:txBody>
          </p: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7BEA3011-0703-425F-A6E6-8B5D2C44F37C}"/>
                  </a:ext>
                </a:extLst>
              </p:cNvPr>
              <p:cNvSpPr txBox="1"/>
              <p:nvPr/>
            </p:nvSpPr>
            <p:spPr>
              <a:xfrm>
                <a:off x="270592" y="2850288"/>
                <a:ext cx="69762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ko-KR" sz="1000" dirty="0">
                    <a:latin typeface="HY견고딕" panose="02030600000101010101" pitchFamily="18" charset="-127"/>
                    <a:ea typeface="HY견고딕" panose="02030600000101010101" pitchFamily="18" charset="-127"/>
                  </a:rPr>
                  <a:t>F(1)</a:t>
                </a:r>
              </a:p>
              <a:p>
                <a:pPr algn="ctr"/>
                <a:r>
                  <a:rPr lang="ko-KR" altLang="en-US" sz="1000" dirty="0">
                    <a:latin typeface="HY견고딕" panose="02030600000101010101" pitchFamily="18" charset="-127"/>
                    <a:ea typeface="HY견고딕" panose="02030600000101010101" pitchFamily="18" charset="-127"/>
                  </a:rPr>
                  <a:t>기본트랙</a:t>
                </a:r>
              </a:p>
            </p:txBody>
          </p:sp>
        </p:grpSp>
        <p:grpSp>
          <p:nvGrpSpPr>
            <p:cNvPr id="82" name="그룹 81">
              <a:extLst>
                <a:ext uri="{FF2B5EF4-FFF2-40B4-BE49-F238E27FC236}">
                  <a16:creationId xmlns:a16="http://schemas.microsoft.com/office/drawing/2014/main" id="{1D79B277-18B0-46D4-87A0-B91490BE6021}"/>
                </a:ext>
              </a:extLst>
            </p:cNvPr>
            <p:cNvGrpSpPr/>
            <p:nvPr/>
          </p:nvGrpSpPr>
          <p:grpSpPr>
            <a:xfrm>
              <a:off x="270592" y="1999248"/>
              <a:ext cx="697627" cy="558357"/>
              <a:chOff x="270592" y="1999248"/>
              <a:chExt cx="697627" cy="558357"/>
            </a:xfrm>
          </p:grpSpPr>
          <p:sp>
            <p:nvSpPr>
              <p:cNvPr id="84" name="직사각형 83">
                <a:extLst>
                  <a:ext uri="{FF2B5EF4-FFF2-40B4-BE49-F238E27FC236}">
                    <a16:creationId xmlns:a16="http://schemas.microsoft.com/office/drawing/2014/main" id="{B613B09D-9DF8-484B-A16F-85D98C460D33}"/>
                  </a:ext>
                </a:extLst>
              </p:cNvPr>
              <p:cNvSpPr/>
              <p:nvPr/>
            </p:nvSpPr>
            <p:spPr>
              <a:xfrm>
                <a:off x="317883" y="2029328"/>
                <a:ext cx="603045" cy="528277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000">
                  <a:latin typeface="HY견고딕" panose="02030600000101010101" pitchFamily="18" charset="-127"/>
                  <a:ea typeface="HY견고딕" panose="02030600000101010101" pitchFamily="18" charset="-127"/>
                </a:endParaRPr>
              </a:p>
            </p:txBody>
          </p: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8730FDCD-B62D-4340-8563-6A85C3CA2895}"/>
                  </a:ext>
                </a:extLst>
              </p:cNvPr>
              <p:cNvSpPr txBox="1"/>
              <p:nvPr/>
            </p:nvSpPr>
            <p:spPr>
              <a:xfrm>
                <a:off x="270592" y="1999248"/>
                <a:ext cx="69762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ko-KR" sz="1000" dirty="0">
                    <a:latin typeface="HY견고딕" panose="02030600000101010101" pitchFamily="18" charset="-127"/>
                    <a:ea typeface="HY견고딕" panose="02030600000101010101" pitchFamily="18" charset="-127"/>
                  </a:rPr>
                  <a:t>F(2)</a:t>
                </a:r>
              </a:p>
              <a:p>
                <a:pPr algn="ctr"/>
                <a:r>
                  <a:rPr lang="ko-KR" altLang="en-US" sz="1000" dirty="0">
                    <a:latin typeface="HY견고딕" panose="02030600000101010101" pitchFamily="18" charset="-127"/>
                    <a:ea typeface="HY견고딕" panose="02030600000101010101" pitchFamily="18" charset="-127"/>
                  </a:rPr>
                  <a:t>심화트랙</a:t>
                </a:r>
              </a:p>
            </p:txBody>
          </p:sp>
        </p:grpSp>
        <p:cxnSp>
          <p:nvCxnSpPr>
            <p:cNvPr id="83" name="직선 연결선 82">
              <a:extLst>
                <a:ext uri="{FF2B5EF4-FFF2-40B4-BE49-F238E27FC236}">
                  <a16:creationId xmlns:a16="http://schemas.microsoft.com/office/drawing/2014/main" id="{110A1401-1E3F-4D1D-B80C-8B95B20E6AF2}"/>
                </a:ext>
              </a:extLst>
            </p:cNvPr>
            <p:cNvCxnSpPr>
              <a:cxnSpLocks/>
              <a:stCxn id="84" idx="2"/>
            </p:cNvCxnSpPr>
            <p:nvPr/>
          </p:nvCxnSpPr>
          <p:spPr>
            <a:xfrm>
              <a:off x="619406" y="2557605"/>
              <a:ext cx="0" cy="32400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직사각형 87">
            <a:extLst>
              <a:ext uri="{FF2B5EF4-FFF2-40B4-BE49-F238E27FC236}">
                <a16:creationId xmlns:a16="http://schemas.microsoft.com/office/drawing/2014/main" id="{C520E4A6-FA54-4B9F-AA12-676724C20249}"/>
              </a:ext>
            </a:extLst>
          </p:cNvPr>
          <p:cNvSpPr/>
          <p:nvPr/>
        </p:nvSpPr>
        <p:spPr>
          <a:xfrm>
            <a:off x="1468162" y="2003937"/>
            <a:ext cx="736842" cy="1561317"/>
          </a:xfrm>
          <a:prstGeom prst="rect">
            <a:avLst/>
          </a:prstGeom>
          <a:noFill/>
          <a:ln>
            <a:solidFill>
              <a:srgbClr val="C00000">
                <a:alpha val="3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E571153B-EADE-48ED-9FBB-576E7C415093}"/>
              </a:ext>
            </a:extLst>
          </p:cNvPr>
          <p:cNvSpPr txBox="1"/>
          <p:nvPr/>
        </p:nvSpPr>
        <p:spPr>
          <a:xfrm>
            <a:off x="6527546" y="2114187"/>
            <a:ext cx="20681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&lt;</a:t>
            </a:r>
            <a:r>
              <a:rPr lang="ko-KR" altLang="en-US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융합트랙으로만 구성</a:t>
            </a:r>
            <a:r>
              <a:rPr lang="en-US" altLang="ko-KR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&gt;</a:t>
            </a:r>
          </a:p>
          <a:p>
            <a:pPr algn="ctr"/>
            <a:r>
              <a:rPr lang="en-US" altLang="ko-KR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기본트랙</a:t>
            </a:r>
            <a:r>
              <a:rPr lang="en-US" altLang="ko-KR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endParaRPr lang="ko-KR" altLang="en-US" sz="1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90" name="직사각형 89">
            <a:extLst>
              <a:ext uri="{FF2B5EF4-FFF2-40B4-BE49-F238E27FC236}">
                <a16:creationId xmlns:a16="http://schemas.microsoft.com/office/drawing/2014/main" id="{7875CA27-26E4-4F9D-BA77-1D64183F3C3B}"/>
              </a:ext>
            </a:extLst>
          </p:cNvPr>
          <p:cNvSpPr/>
          <p:nvPr/>
        </p:nvSpPr>
        <p:spPr>
          <a:xfrm>
            <a:off x="404871" y="1125020"/>
            <a:ext cx="2854628" cy="3900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97180" indent="-297180" algn="just" fontAlgn="base">
              <a:lnSpc>
                <a:spcPct val="160000"/>
              </a:lnSpc>
            </a:pPr>
            <a:r>
              <a:rPr lang="en-US" altLang="ko-KR" sz="1400" b="1" kern="0" spc="-7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5. </a:t>
            </a:r>
            <a:r>
              <a:rPr lang="ko-KR" altLang="en-US" sz="1400" b="1" kern="0" spc="-7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한라대학교의 듀얼트랙 이수모형</a:t>
            </a:r>
            <a:endParaRPr lang="ko-KR" altLang="en-US" sz="1050" b="1" kern="0" spc="0" dirty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91" name="표 90">
            <a:extLst>
              <a:ext uri="{FF2B5EF4-FFF2-40B4-BE49-F238E27FC236}">
                <a16:creationId xmlns:a16="http://schemas.microsoft.com/office/drawing/2014/main" id="{95CC9134-54C5-4533-AB52-09DE01FCCA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020818"/>
              </p:ext>
            </p:extLst>
          </p:nvPr>
        </p:nvGraphicFramePr>
        <p:xfrm>
          <a:off x="430173" y="3857937"/>
          <a:ext cx="8435784" cy="2166366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845467">
                  <a:extLst>
                    <a:ext uri="{9D8B030D-6E8A-4147-A177-3AD203B41FA5}">
                      <a16:colId xmlns:a16="http://schemas.microsoft.com/office/drawing/2014/main" val="2985878562"/>
                    </a:ext>
                  </a:extLst>
                </a:gridCol>
                <a:gridCol w="1564757">
                  <a:extLst>
                    <a:ext uri="{9D8B030D-6E8A-4147-A177-3AD203B41FA5}">
                      <a16:colId xmlns:a16="http://schemas.microsoft.com/office/drawing/2014/main" val="1888881477"/>
                    </a:ext>
                  </a:extLst>
                </a:gridCol>
                <a:gridCol w="1155865">
                  <a:extLst>
                    <a:ext uri="{9D8B030D-6E8A-4147-A177-3AD203B41FA5}">
                      <a16:colId xmlns:a16="http://schemas.microsoft.com/office/drawing/2014/main" val="161452712"/>
                    </a:ext>
                  </a:extLst>
                </a:gridCol>
                <a:gridCol w="1254359">
                  <a:extLst>
                    <a:ext uri="{9D8B030D-6E8A-4147-A177-3AD203B41FA5}">
                      <a16:colId xmlns:a16="http://schemas.microsoft.com/office/drawing/2014/main" val="3605932081"/>
                    </a:ext>
                  </a:extLst>
                </a:gridCol>
                <a:gridCol w="1336441">
                  <a:extLst>
                    <a:ext uri="{9D8B030D-6E8A-4147-A177-3AD203B41FA5}">
                      <a16:colId xmlns:a16="http://schemas.microsoft.com/office/drawing/2014/main" val="2410522016"/>
                    </a:ext>
                  </a:extLst>
                </a:gridCol>
                <a:gridCol w="1073783">
                  <a:extLst>
                    <a:ext uri="{9D8B030D-6E8A-4147-A177-3AD203B41FA5}">
                      <a16:colId xmlns:a16="http://schemas.microsoft.com/office/drawing/2014/main" val="3704027107"/>
                    </a:ext>
                  </a:extLst>
                </a:gridCol>
                <a:gridCol w="1205112">
                  <a:extLst>
                    <a:ext uri="{9D8B030D-6E8A-4147-A177-3AD203B41FA5}">
                      <a16:colId xmlns:a16="http://schemas.microsoft.com/office/drawing/2014/main" val="4190905738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chemeClr val="bg1"/>
                          </a:solidFill>
                          <a:effectLst/>
                        </a:rPr>
                        <a:t>심화형</a:t>
                      </a:r>
                      <a:endParaRPr lang="ko-KR" altLang="en-US" sz="1100" kern="0" spc="0" dirty="0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chemeClr val="bg1"/>
                          </a:solidFill>
                          <a:effectLst/>
                        </a:rPr>
                        <a:t>복합형</a:t>
                      </a:r>
                      <a:endParaRPr lang="ko-KR" altLang="en-US" sz="1100" kern="0" spc="0" dirty="0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chemeClr val="bg1"/>
                          </a:solidFill>
                          <a:effectLst/>
                        </a:rPr>
                        <a:t>융합형</a:t>
                      </a:r>
                      <a:endParaRPr lang="ko-KR" altLang="en-US" sz="1100" kern="0" spc="0" dirty="0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810963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chemeClr val="bg1"/>
                          </a:solidFill>
                          <a:effectLst/>
                        </a:rPr>
                        <a:t>제</a:t>
                      </a:r>
                      <a:r>
                        <a:rPr lang="en-US" altLang="ko-KR" sz="1100" kern="0" spc="0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r>
                        <a:rPr lang="ko-KR" altLang="en-US" sz="1100" kern="0" spc="0" dirty="0">
                          <a:solidFill>
                            <a:schemeClr val="bg1"/>
                          </a:solidFill>
                          <a:effectLst/>
                        </a:rPr>
                        <a:t>트랙</a:t>
                      </a:r>
                      <a:endParaRPr lang="ko-KR" altLang="en-US" sz="1100" kern="0" spc="0" dirty="0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chemeClr val="bg1"/>
                          </a:solidFill>
                          <a:effectLst/>
                        </a:rPr>
                        <a:t>제</a:t>
                      </a:r>
                      <a:r>
                        <a:rPr lang="en-US" altLang="ko-KR" sz="1100" kern="0" spc="0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r>
                        <a:rPr lang="ko-KR" altLang="en-US" sz="1100" kern="0" spc="0" dirty="0">
                          <a:solidFill>
                            <a:schemeClr val="bg1"/>
                          </a:solidFill>
                          <a:effectLst/>
                        </a:rPr>
                        <a:t>트랙</a:t>
                      </a:r>
                      <a:endParaRPr lang="ko-KR" altLang="en-US" sz="1100" kern="0" spc="0" dirty="0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chemeClr val="bg1"/>
                          </a:solidFill>
                          <a:effectLst/>
                        </a:rPr>
                        <a:t>제</a:t>
                      </a:r>
                      <a:r>
                        <a:rPr lang="en-US" altLang="ko-KR" sz="1100" kern="0" spc="0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r>
                        <a:rPr lang="ko-KR" altLang="en-US" sz="1100" kern="0" spc="0" dirty="0">
                          <a:solidFill>
                            <a:schemeClr val="bg1"/>
                          </a:solidFill>
                          <a:effectLst/>
                        </a:rPr>
                        <a:t>트랙</a:t>
                      </a:r>
                      <a:endParaRPr lang="ko-KR" altLang="en-US" sz="1100" kern="0" spc="0" dirty="0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chemeClr val="bg1"/>
                          </a:solidFill>
                          <a:effectLst/>
                        </a:rPr>
                        <a:t>제</a:t>
                      </a:r>
                      <a:r>
                        <a:rPr lang="en-US" altLang="ko-KR" sz="1100" kern="0" spc="0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r>
                        <a:rPr lang="ko-KR" altLang="en-US" sz="1100" kern="0" spc="0" dirty="0">
                          <a:solidFill>
                            <a:schemeClr val="bg1"/>
                          </a:solidFill>
                          <a:effectLst/>
                        </a:rPr>
                        <a:t>트랙</a:t>
                      </a:r>
                      <a:endParaRPr lang="ko-KR" altLang="en-US" sz="1100" kern="0" spc="0" dirty="0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chemeClr val="bg1"/>
                          </a:solidFill>
                          <a:effectLst/>
                        </a:rPr>
                        <a:t>제</a:t>
                      </a:r>
                      <a:r>
                        <a:rPr lang="en-US" altLang="ko-KR" sz="1100" kern="0" spc="0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r>
                        <a:rPr lang="ko-KR" altLang="en-US" sz="1100" kern="0" spc="0" dirty="0">
                          <a:solidFill>
                            <a:schemeClr val="bg1"/>
                          </a:solidFill>
                          <a:effectLst/>
                        </a:rPr>
                        <a:t>트랙</a:t>
                      </a:r>
                      <a:endParaRPr lang="ko-KR" altLang="en-US" sz="1100" kern="0" spc="0" dirty="0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chemeClr val="bg1"/>
                          </a:solidFill>
                          <a:effectLst/>
                        </a:rPr>
                        <a:t>제</a:t>
                      </a:r>
                      <a:r>
                        <a:rPr lang="en-US" altLang="ko-KR" sz="1100" kern="0" spc="0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r>
                        <a:rPr lang="ko-KR" altLang="en-US" sz="1100" kern="0" spc="0" dirty="0">
                          <a:solidFill>
                            <a:schemeClr val="bg1"/>
                          </a:solidFill>
                          <a:effectLst/>
                        </a:rPr>
                        <a:t>트랙</a:t>
                      </a:r>
                      <a:endParaRPr lang="ko-KR" altLang="en-US" sz="1100" kern="0" spc="0" dirty="0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9938390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</a:rPr>
                        <a:t>학과 소속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</a:rPr>
                        <a:t>A(1) 39+1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</a:rPr>
                        <a:t>학점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</a:rPr>
                        <a:t>A(2) 39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</a:rPr>
                        <a:t>학점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</a:rPr>
                        <a:t>A(1) 39+1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</a:rPr>
                        <a:t>학점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</a:rPr>
                        <a:t>B(1)+(2) 39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</a:rPr>
                        <a:t>학점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</a:rPr>
                        <a:t>A(1) 39+1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</a:rPr>
                        <a:t>학점</a:t>
                      </a:r>
                      <a:endParaRPr lang="en-US" altLang="ko-KR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 smtClean="0">
                          <a:solidFill>
                            <a:srgbClr val="000000"/>
                          </a:solidFill>
                          <a:effectLst/>
                        </a:rPr>
                        <a:t>I, J(1)39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</a:rPr>
                        <a:t>학점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/>
                </a:tc>
                <a:extLst>
                  <a:ext uri="{0D108BD9-81ED-4DB2-BD59-A6C34878D82A}">
                    <a16:rowId xmlns:a16="http://schemas.microsoft.com/office/drawing/2014/main" val="135927537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</a:rPr>
                        <a:t>K(1) 39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</a:rPr>
                        <a:t>학점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/>
                </a:tc>
                <a:extLst>
                  <a:ext uri="{0D108BD9-81ED-4DB2-BD59-A6C34878D82A}">
                    <a16:rowId xmlns:a16="http://schemas.microsoft.com/office/drawing/2014/main" val="3078844010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</a:rPr>
                        <a:t>학부 소속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</a:rPr>
                        <a:t>B(1) 39+1</a:t>
                      </a: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</a:rPr>
                        <a:t>학점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</a:rPr>
                        <a:t>B(2) 39</a:t>
                      </a: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</a:rPr>
                        <a:t>학점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</a:rPr>
                        <a:t>B(1) 39+1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</a:rPr>
                        <a:t>학점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</a:rPr>
                        <a:t>C(1)+(2) 39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</a:rPr>
                        <a:t>학점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</a:rPr>
                        <a:t>B(1) 39+1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</a:rPr>
                        <a:t>학점</a:t>
                      </a:r>
                      <a:endParaRPr lang="en-US" altLang="ko-KR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</a:rPr>
                        <a:t>I(1)39</a:t>
                      </a: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</a:rPr>
                        <a:t>학점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/>
                </a:tc>
                <a:extLst>
                  <a:ext uri="{0D108BD9-81ED-4DB2-BD59-A6C34878D82A}">
                    <a16:rowId xmlns:a16="http://schemas.microsoft.com/office/drawing/2014/main" val="263480635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</a:rPr>
                        <a:t>E(1) 39+1</a:t>
                      </a: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</a:rPr>
                        <a:t>학점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</a:rPr>
                        <a:t>E(2) 39</a:t>
                      </a: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</a:rPr>
                        <a:t>학점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</a:rPr>
                        <a:t>E(1)+(2) 39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</a:rPr>
                        <a:t>학점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 dirty="0" smtClean="0">
                          <a:solidFill>
                            <a:srgbClr val="000000"/>
                          </a:solidFill>
                          <a:effectLst/>
                        </a:rPr>
                        <a:t>J(1)39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</a:rPr>
                        <a:t>학점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/>
                </a:tc>
                <a:extLst>
                  <a:ext uri="{0D108BD9-81ED-4DB2-BD59-A6C34878D82A}">
                    <a16:rowId xmlns:a16="http://schemas.microsoft.com/office/drawing/2014/main" val="425353886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</a:rPr>
                        <a:t>A(1)+(2) 39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</a:rPr>
                        <a:t>학점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</a:rPr>
                        <a:t>K(1) 39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</a:rPr>
                        <a:t>학점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/>
                </a:tc>
                <a:extLst>
                  <a:ext uri="{0D108BD9-81ED-4DB2-BD59-A6C34878D82A}">
                    <a16:rowId xmlns:a16="http://schemas.microsoft.com/office/drawing/2014/main" val="32684361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</a:rPr>
                        <a:t>이수학점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</a:rPr>
                        <a:t>39+1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</a:rPr>
                        <a:t>39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</a:rPr>
                        <a:t>39+1</a:t>
                      </a:r>
                      <a:endParaRPr lang="en-US" sz="11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</a:rPr>
                        <a:t>39</a:t>
                      </a:r>
                      <a:endParaRPr lang="en-US" sz="11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</a:rPr>
                        <a:t>39+1</a:t>
                      </a:r>
                      <a:endParaRPr lang="en-US" sz="11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</a:rPr>
                        <a:t>39</a:t>
                      </a:r>
                      <a:endParaRPr lang="en-US" sz="11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/>
                </a:tc>
                <a:extLst>
                  <a:ext uri="{0D108BD9-81ED-4DB2-BD59-A6C34878D82A}">
                    <a16:rowId xmlns:a16="http://schemas.microsoft.com/office/drawing/2014/main" val="1607881774"/>
                  </a:ext>
                </a:extLst>
              </a:tr>
              <a:tr h="10006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</a:rPr>
                        <a:t>트랙유형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</a:rPr>
                        <a:t>소속전공</a:t>
                      </a:r>
                      <a:r>
                        <a:rPr lang="en-US" altLang="ko-KR" sz="1100" kern="0" spc="0">
                          <a:solidFill>
                            <a:srgbClr val="000000"/>
                          </a:solidFill>
                          <a:effectLst/>
                        </a:rPr>
                        <a:t>(</a:t>
                      </a: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</a:rPr>
                        <a:t>학과</a:t>
                      </a:r>
                      <a:r>
                        <a:rPr lang="en-US" altLang="ko-KR" sz="1100" kern="0" spc="0">
                          <a:solidFill>
                            <a:srgbClr val="000000"/>
                          </a:solidFill>
                          <a:effectLst/>
                        </a:rPr>
                        <a:t>) </a:t>
                      </a: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</a:rPr>
                        <a:t>기본트랙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</a:rPr>
                        <a:t>소속전공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</a:rPr>
                        <a:t>(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</a:rPr>
                        <a:t>학과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</a:rPr>
                        <a:t>) 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</a:rPr>
                        <a:t>심화트랙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</a:rPr>
                        <a:t>소속전공</a:t>
                      </a:r>
                      <a:r>
                        <a:rPr lang="en-US" altLang="ko-KR" sz="1100" kern="0" spc="0">
                          <a:solidFill>
                            <a:srgbClr val="000000"/>
                          </a:solidFill>
                          <a:effectLst/>
                        </a:rPr>
                        <a:t>(</a:t>
                      </a: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</a:rPr>
                        <a:t>학과</a:t>
                      </a:r>
                      <a:r>
                        <a:rPr lang="en-US" altLang="ko-KR" sz="1100" kern="0" spc="0">
                          <a:solidFill>
                            <a:srgbClr val="000000"/>
                          </a:solidFill>
                          <a:effectLst/>
                        </a:rPr>
                        <a:t>) </a:t>
                      </a: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</a:rPr>
                        <a:t>기본트랙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</a:rPr>
                        <a:t>소속전공 이외 전공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</a:rPr>
                        <a:t>(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</a:rPr>
                        <a:t>학과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</a:rPr>
                        <a:t>)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</a:rPr>
                        <a:t>의 기본트랙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</a:rPr>
                        <a:t>소속전공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</a:rPr>
                        <a:t>(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</a:rPr>
                        <a:t>학과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</a:rPr>
                        <a:t>) 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</a:rPr>
                        <a:t>기본트랙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</a:rPr>
                        <a:t>융합전공학부 융합트랙</a:t>
                      </a: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</a:rPr>
                        <a:t>학생설계전공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/>
                </a:tc>
                <a:extLst>
                  <a:ext uri="{0D108BD9-81ED-4DB2-BD59-A6C34878D82A}">
                    <a16:rowId xmlns:a16="http://schemas.microsoft.com/office/drawing/2014/main" val="1730066419"/>
                  </a:ext>
                </a:extLst>
              </a:tr>
            </a:tbl>
          </a:graphicData>
        </a:graphic>
      </p:graphicFrame>
      <p:sp>
        <p:nvSpPr>
          <p:cNvPr id="92" name="TextBox 91">
            <a:extLst>
              <a:ext uri="{FF2B5EF4-FFF2-40B4-BE49-F238E27FC236}">
                <a16:creationId xmlns:a16="http://schemas.microsoft.com/office/drawing/2014/main" id="{E2ED7ABE-5D40-4E87-B51B-DA27646F2F49}"/>
              </a:ext>
            </a:extLst>
          </p:cNvPr>
          <p:cNvSpPr txBox="1"/>
          <p:nvPr/>
        </p:nvSpPr>
        <p:spPr>
          <a:xfrm>
            <a:off x="5325244" y="6060468"/>
            <a:ext cx="120230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 fontAlgn="base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050" kern="0" dirty="0">
                <a:solidFill>
                  <a:srgbClr val="FF0000"/>
                </a:solidFill>
                <a:latin typeface="+mn-ea"/>
              </a:rPr>
              <a:t>기본</a:t>
            </a:r>
            <a:r>
              <a:rPr lang="en-US" altLang="ko-KR" sz="1050" kern="0" dirty="0">
                <a:solidFill>
                  <a:srgbClr val="FF0000"/>
                </a:solidFill>
                <a:latin typeface="+mn-ea"/>
              </a:rPr>
              <a:t>+</a:t>
            </a:r>
            <a:r>
              <a:rPr lang="ko-KR" altLang="en-US" sz="1050" kern="0" dirty="0">
                <a:solidFill>
                  <a:srgbClr val="FF0000"/>
                </a:solidFill>
                <a:latin typeface="+mn-ea"/>
              </a:rPr>
              <a:t>심화 </a:t>
            </a:r>
            <a:r>
              <a:rPr lang="ko-KR" altLang="en-US" sz="1050" kern="0" spc="0" dirty="0">
                <a:solidFill>
                  <a:srgbClr val="FF0000"/>
                </a:solidFill>
                <a:effectLst/>
                <a:latin typeface="+mn-ea"/>
              </a:rPr>
              <a:t>구분 없이 </a:t>
            </a:r>
            <a:r>
              <a:rPr lang="en-US" altLang="ko-KR" sz="1050" kern="0" dirty="0">
                <a:solidFill>
                  <a:srgbClr val="FF0000"/>
                </a:solidFill>
                <a:latin typeface="+mn-ea"/>
              </a:rPr>
              <a:t>39</a:t>
            </a:r>
            <a:r>
              <a:rPr lang="ko-KR" altLang="en-US" sz="1050" kern="0" dirty="0">
                <a:solidFill>
                  <a:srgbClr val="FF0000"/>
                </a:solidFill>
                <a:latin typeface="+mn-ea"/>
              </a:rPr>
              <a:t>학점</a:t>
            </a:r>
            <a:endParaRPr lang="ko-KR" altLang="en-US" sz="1050" kern="0" spc="0" dirty="0">
              <a:solidFill>
                <a:srgbClr val="FF0000"/>
              </a:solidFill>
              <a:effectLst/>
              <a:latin typeface="+mn-ea"/>
            </a:endParaRPr>
          </a:p>
        </p:txBody>
      </p:sp>
      <p:sp>
        <p:nvSpPr>
          <p:cNvPr id="93" name="직사각형 92">
            <a:extLst>
              <a:ext uri="{FF2B5EF4-FFF2-40B4-BE49-F238E27FC236}">
                <a16:creationId xmlns:a16="http://schemas.microsoft.com/office/drawing/2014/main" id="{68E38C49-EBF5-4154-99BC-DBCE303EF58C}"/>
              </a:ext>
            </a:extLst>
          </p:cNvPr>
          <p:cNvSpPr/>
          <p:nvPr/>
        </p:nvSpPr>
        <p:spPr>
          <a:xfrm>
            <a:off x="3956995" y="2003937"/>
            <a:ext cx="736842" cy="1561317"/>
          </a:xfrm>
          <a:prstGeom prst="rect">
            <a:avLst/>
          </a:prstGeom>
          <a:noFill/>
          <a:ln>
            <a:solidFill>
              <a:srgbClr val="C00000">
                <a:alpha val="3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0B2BBAC6-D9C0-4393-9016-0432AD8D4D2E}"/>
              </a:ext>
            </a:extLst>
          </p:cNvPr>
          <p:cNvSpPr txBox="1"/>
          <p:nvPr/>
        </p:nvSpPr>
        <p:spPr>
          <a:xfrm>
            <a:off x="3484947" y="1125020"/>
            <a:ext cx="399394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14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교수의 소속 </a:t>
            </a:r>
            <a:r>
              <a:rPr lang="en-US" altLang="ko-KR" sz="14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14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학과 </a:t>
            </a:r>
            <a:r>
              <a:rPr lang="en-US" altLang="ko-KR" sz="14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or </a:t>
            </a:r>
            <a:r>
              <a:rPr lang="ko-KR" altLang="en-US" sz="14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학부 </a:t>
            </a:r>
            <a:r>
              <a:rPr lang="en-US" altLang="ko-KR" sz="14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(*</a:t>
            </a:r>
            <a:r>
              <a:rPr lang="ko-KR" altLang="en-US" sz="14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전공 아님</a:t>
            </a:r>
            <a:r>
              <a:rPr lang="en-US" altLang="ko-KR" sz="14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</a:p>
          <a:p>
            <a:r>
              <a:rPr lang="ko-KR" altLang="en-US" sz="14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학생의 소속 </a:t>
            </a:r>
            <a:r>
              <a:rPr lang="en-US" altLang="ko-KR" sz="14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14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학과 </a:t>
            </a:r>
            <a:r>
              <a:rPr lang="en-US" altLang="ko-KR" sz="14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or </a:t>
            </a:r>
            <a:r>
              <a:rPr lang="ko-KR" altLang="en-US" sz="14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학부내 선택한 전공</a:t>
            </a:r>
          </a:p>
        </p:txBody>
      </p:sp>
      <p:sp>
        <p:nvSpPr>
          <p:cNvPr id="95" name="제목 17"/>
          <p:cNvSpPr txBox="1">
            <a:spLocks/>
          </p:cNvSpPr>
          <p:nvPr/>
        </p:nvSpPr>
        <p:spPr>
          <a:xfrm>
            <a:off x="1057596" y="696982"/>
            <a:ext cx="8372475" cy="55530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800" dirty="0" smtClean="0">
                <a:solidFill>
                  <a:schemeClr val="bg1"/>
                </a:solidFill>
              </a:rPr>
              <a:t>Ⅰ.   </a:t>
            </a:r>
            <a:r>
              <a:rPr lang="ko-KR" altLang="en-US" sz="1800" b="1" dirty="0" err="1" smtClean="0">
                <a:latin typeface="+mn-ea"/>
                <a:ea typeface="+mn-ea"/>
              </a:rPr>
              <a:t>듀얼</a:t>
            </a:r>
            <a:r>
              <a:rPr lang="ko-KR" altLang="en-US" sz="1800" b="1" dirty="0" err="1" smtClean="0">
                <a:effectLst>
                  <a:outerShdw sx="0" sy="0">
                    <a:srgbClr val="000000"/>
                  </a:outerShdw>
                </a:effectLst>
                <a:latin typeface="+mn-ea"/>
                <a:ea typeface="+mn-ea"/>
              </a:rPr>
              <a:t>트랙이수제</a:t>
            </a:r>
            <a:r>
              <a:rPr lang="ko-KR" altLang="en-US" sz="1800" b="1" dirty="0" smtClean="0">
                <a:effectLst>
                  <a:outerShdw sx="0" sy="0">
                    <a:srgbClr val="000000"/>
                  </a:outerShdw>
                </a:effectLst>
                <a:latin typeface="+mn-ea"/>
                <a:ea typeface="+mn-ea"/>
              </a:rPr>
              <a:t> 운영방안</a:t>
            </a:r>
            <a:endParaRPr lang="en-US" altLang="ko-KR" sz="1800" b="1" dirty="0">
              <a:effectLst>
                <a:outerShdw sx="0" sy="0">
                  <a:srgbClr val="000000"/>
                </a:outerShdw>
              </a:effectLst>
              <a:latin typeface="+mn-ea"/>
              <a:ea typeface="+mn-ea"/>
            </a:endParaRPr>
          </a:p>
        </p:txBody>
      </p:sp>
      <p:sp>
        <p:nvSpPr>
          <p:cNvPr id="96" name="Rectangle 304"/>
          <p:cNvSpPr>
            <a:spLocks noChangeArrowheads="1"/>
          </p:cNvSpPr>
          <p:nvPr/>
        </p:nvSpPr>
        <p:spPr bwMode="auto">
          <a:xfrm>
            <a:off x="461921" y="696982"/>
            <a:ext cx="106679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defRPr/>
            </a:pPr>
            <a:r>
              <a:rPr lang="en-US" altLang="ko-KR" sz="1500" b="1" dirty="0">
                <a:solidFill>
                  <a:srgbClr val="312A6D"/>
                </a:solidFill>
                <a:latin typeface="+mj-ea"/>
                <a:ea typeface="+mj-ea"/>
              </a:rPr>
              <a:t>Section 1</a:t>
            </a:r>
            <a:r>
              <a:rPr lang="en-US" altLang="ko-KR" sz="1500" b="1" dirty="0" smtClean="0">
                <a:solidFill>
                  <a:srgbClr val="312A6D"/>
                </a:solidFill>
                <a:latin typeface="+mj-ea"/>
                <a:ea typeface="+mj-ea"/>
              </a:rPr>
              <a:t>.</a:t>
            </a:r>
            <a:endParaRPr lang="en-US" altLang="ko-KR" sz="1500" b="1" dirty="0">
              <a:solidFill>
                <a:srgbClr val="312A6D"/>
              </a:solidFill>
              <a:latin typeface="+mj-ea"/>
              <a:ea typeface="+mj-ea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E2ED7ABE-5D40-4E87-B51B-DA27646F2F49}"/>
              </a:ext>
            </a:extLst>
          </p:cNvPr>
          <p:cNvSpPr txBox="1"/>
          <p:nvPr/>
        </p:nvSpPr>
        <p:spPr>
          <a:xfrm>
            <a:off x="7662577" y="6042797"/>
            <a:ext cx="1202302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 fontAlgn="base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050" kern="0" dirty="0" smtClean="0">
                <a:solidFill>
                  <a:srgbClr val="FF0000"/>
                </a:solidFill>
                <a:latin typeface="+mn-ea"/>
              </a:rPr>
              <a:t>융합 </a:t>
            </a:r>
            <a:r>
              <a:rPr lang="en-US" altLang="ko-KR" sz="1050" kern="0" dirty="0" smtClean="0">
                <a:solidFill>
                  <a:srgbClr val="FF0000"/>
                </a:solidFill>
                <a:latin typeface="+mn-ea"/>
              </a:rPr>
              <a:t>18+</a:t>
            </a:r>
            <a:r>
              <a:rPr lang="ko-KR" altLang="en-US" sz="1050" kern="0" dirty="0" smtClean="0">
                <a:solidFill>
                  <a:srgbClr val="FF0000"/>
                </a:solidFill>
                <a:latin typeface="+mn-ea"/>
              </a:rPr>
              <a:t>소속 전공 </a:t>
            </a:r>
            <a:r>
              <a:rPr lang="en-US" altLang="ko-KR" sz="1050" kern="0" dirty="0" smtClean="0">
                <a:solidFill>
                  <a:srgbClr val="FF0000"/>
                </a:solidFill>
                <a:latin typeface="+mn-ea"/>
              </a:rPr>
              <a:t>2</a:t>
            </a:r>
            <a:r>
              <a:rPr lang="ko-KR" altLang="en-US" sz="1050" kern="0" dirty="0" smtClean="0">
                <a:solidFill>
                  <a:srgbClr val="FF0000"/>
                </a:solidFill>
                <a:latin typeface="+mn-ea"/>
              </a:rPr>
              <a:t>트랙 </a:t>
            </a:r>
            <a:r>
              <a:rPr lang="en-US" altLang="ko-KR" sz="1050" kern="0" dirty="0" smtClean="0">
                <a:solidFill>
                  <a:srgbClr val="FF0000"/>
                </a:solidFill>
                <a:latin typeface="+mn-ea"/>
              </a:rPr>
              <a:t>21</a:t>
            </a:r>
          </a:p>
          <a:p>
            <a:pPr marL="0" marR="0" indent="0" algn="ctr" fontAlgn="base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050" kern="0" dirty="0" smtClean="0">
                <a:solidFill>
                  <a:srgbClr val="FF0000"/>
                </a:solidFill>
                <a:latin typeface="+mn-ea"/>
              </a:rPr>
              <a:t>=</a:t>
            </a:r>
            <a:r>
              <a:rPr lang="ko-KR" altLang="en-US" sz="1050" kern="0" spc="0" dirty="0" smtClean="0">
                <a:solidFill>
                  <a:srgbClr val="FF0000"/>
                </a:solidFill>
                <a:effectLst/>
                <a:latin typeface="+mn-ea"/>
              </a:rPr>
              <a:t> </a:t>
            </a:r>
            <a:r>
              <a:rPr lang="en-US" altLang="ko-KR" sz="1050" kern="0" dirty="0">
                <a:solidFill>
                  <a:srgbClr val="FF0000"/>
                </a:solidFill>
                <a:latin typeface="+mn-ea"/>
              </a:rPr>
              <a:t>39</a:t>
            </a:r>
            <a:r>
              <a:rPr lang="ko-KR" altLang="en-US" sz="1050" kern="0" dirty="0">
                <a:solidFill>
                  <a:srgbClr val="FF0000"/>
                </a:solidFill>
                <a:latin typeface="+mn-ea"/>
              </a:rPr>
              <a:t>학점</a:t>
            </a:r>
            <a:endParaRPr lang="ko-KR" altLang="en-US" sz="1050" kern="0" spc="0" dirty="0">
              <a:solidFill>
                <a:srgbClr val="FF0000"/>
              </a:solidFill>
              <a:effectLst/>
              <a:latin typeface="+mn-ea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E2ED7ABE-5D40-4E87-B51B-DA27646F2F49}"/>
              </a:ext>
            </a:extLst>
          </p:cNvPr>
          <p:cNvSpPr txBox="1"/>
          <p:nvPr/>
        </p:nvSpPr>
        <p:spPr>
          <a:xfrm>
            <a:off x="2754250" y="6111165"/>
            <a:ext cx="1202302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 fontAlgn="base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050" kern="0" dirty="0" smtClean="0">
                <a:solidFill>
                  <a:srgbClr val="FF0000"/>
                </a:solidFill>
                <a:latin typeface="+mn-ea"/>
              </a:rPr>
              <a:t>심화</a:t>
            </a:r>
            <a:r>
              <a:rPr lang="ko-KR" altLang="en-US" sz="1050" kern="0" spc="0" dirty="0" smtClean="0">
                <a:solidFill>
                  <a:srgbClr val="FF0000"/>
                </a:solidFill>
                <a:effectLst/>
                <a:latin typeface="+mn-ea"/>
              </a:rPr>
              <a:t> </a:t>
            </a:r>
            <a:r>
              <a:rPr lang="en-US" altLang="ko-KR" sz="1050" kern="0" dirty="0">
                <a:solidFill>
                  <a:srgbClr val="FF0000"/>
                </a:solidFill>
                <a:latin typeface="+mn-ea"/>
              </a:rPr>
              <a:t>39</a:t>
            </a:r>
            <a:r>
              <a:rPr lang="ko-KR" altLang="en-US" sz="1050" kern="0" dirty="0">
                <a:solidFill>
                  <a:srgbClr val="FF0000"/>
                </a:solidFill>
                <a:latin typeface="+mn-ea"/>
              </a:rPr>
              <a:t>학점</a:t>
            </a:r>
            <a:endParaRPr lang="ko-KR" altLang="en-US" sz="1050" kern="0" spc="0" dirty="0">
              <a:solidFill>
                <a:srgbClr val="FF0000"/>
              </a:solidFill>
              <a:effectLst/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936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7E677-4F6A-4938-A403-5EDA1326F071}" type="slidenum">
              <a:rPr lang="ko-KR" altLang="en-US" smtClean="0"/>
              <a:t>6</a:t>
            </a:fld>
            <a:endParaRPr lang="ko-KR" altLang="en-US"/>
          </a:p>
        </p:txBody>
      </p:sp>
      <p:sp>
        <p:nvSpPr>
          <p:cNvPr id="47" name="TextBox 46"/>
          <p:cNvSpPr txBox="1"/>
          <p:nvPr/>
        </p:nvSpPr>
        <p:spPr>
          <a:xfrm>
            <a:off x="7277411" y="219945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800" spc="-3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1 / </a:t>
            </a:r>
          </a:p>
        </p:txBody>
      </p:sp>
      <p:pic>
        <p:nvPicPr>
          <p:cNvPr id="50" name="그림 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9190" y="204360"/>
            <a:ext cx="795340" cy="734584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22C80514-2BCE-4CBC-9B70-179C1B277EAC}"/>
              </a:ext>
            </a:extLst>
          </p:cNvPr>
          <p:cNvSpPr/>
          <p:nvPr/>
        </p:nvSpPr>
        <p:spPr>
          <a:xfrm>
            <a:off x="697363" y="3287267"/>
            <a:ext cx="3462618" cy="259109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7875CA27-26E4-4F9D-BA77-1D64183F3C3B}"/>
              </a:ext>
            </a:extLst>
          </p:cNvPr>
          <p:cNvSpPr/>
          <p:nvPr/>
        </p:nvSpPr>
        <p:spPr>
          <a:xfrm>
            <a:off x="477259" y="1125020"/>
            <a:ext cx="1899238" cy="3900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97180" indent="-297180" fontAlgn="base">
              <a:lnSpc>
                <a:spcPct val="160000"/>
              </a:lnSpc>
            </a:pPr>
            <a:r>
              <a:rPr lang="en-US" altLang="ko-KR" sz="1400" b="1" kern="0" spc="-7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6. </a:t>
            </a:r>
            <a:r>
              <a:rPr lang="ko-KR" altLang="en-US" sz="1400" b="1" kern="0" spc="-7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학생설계전공 </a:t>
            </a:r>
            <a:r>
              <a:rPr lang="en-US" altLang="ko-KR" sz="1400" b="1" kern="0" spc="-7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400" b="1" kern="0" spc="-7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예시</a:t>
            </a:r>
            <a:r>
              <a:rPr lang="en-US" altLang="ko-KR" sz="1400" b="1" kern="0" spc="-7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ko-KR" altLang="en-US" sz="1050" b="1" kern="0" spc="0" dirty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F17ECE-5A52-4271-B28C-CDD9240AC8C6}"/>
              </a:ext>
            </a:extLst>
          </p:cNvPr>
          <p:cNvSpPr txBox="1"/>
          <p:nvPr/>
        </p:nvSpPr>
        <p:spPr>
          <a:xfrm>
            <a:off x="750785" y="1745958"/>
            <a:ext cx="16482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&lt;</a:t>
            </a:r>
            <a:r>
              <a:rPr lang="ko-KR" altLang="en-US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제</a:t>
            </a:r>
            <a:r>
              <a:rPr lang="en-US" altLang="ko-KR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1</a:t>
            </a:r>
            <a:r>
              <a:rPr lang="ko-KR" altLang="en-US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트랙 이수</a:t>
            </a:r>
            <a:r>
              <a:rPr lang="en-US" altLang="ko-KR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&gt;</a:t>
            </a:r>
            <a:endParaRPr lang="ko-KR" altLang="en-US" sz="16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CE3912-BE24-48FC-AF1D-71A762709268}"/>
              </a:ext>
            </a:extLst>
          </p:cNvPr>
          <p:cNvSpPr txBox="1"/>
          <p:nvPr/>
        </p:nvSpPr>
        <p:spPr>
          <a:xfrm>
            <a:off x="697363" y="3686882"/>
            <a:ext cx="36004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ko-KR" altLang="en-US" sz="1600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소속</a:t>
            </a:r>
            <a:r>
              <a:rPr lang="en-US" altLang="ko-KR" sz="1600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600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신입학한 학부내 본인이 선택한 전공 또는 입학한 학과</a:t>
            </a:r>
            <a:endParaRPr lang="en-US" altLang="ko-KR" sz="1600" dirty="0">
              <a:solidFill>
                <a:srgbClr val="0070C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ko-KR" altLang="en-US" sz="1600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행정지원</a:t>
            </a:r>
            <a:r>
              <a:rPr lang="en-US" altLang="ko-KR" sz="1600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600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소속 학부</a:t>
            </a:r>
            <a:r>
              <a:rPr lang="en-US" altLang="ko-KR" sz="1600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600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과</a:t>
            </a:r>
            <a:r>
              <a:rPr lang="en-US" altLang="ko-KR" sz="1600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ko-KR" altLang="en-US" sz="1600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지도교수</a:t>
            </a:r>
            <a:r>
              <a:rPr lang="en-US" altLang="ko-KR" sz="1600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600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소속 학부</a:t>
            </a:r>
            <a:r>
              <a:rPr lang="en-US" altLang="ko-KR" sz="1600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600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과</a:t>
            </a:r>
            <a:r>
              <a:rPr lang="en-US" altLang="ko-KR" sz="1600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en-US" altLang="ko-KR" sz="1600" dirty="0">
              <a:solidFill>
                <a:srgbClr val="0070C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9B492D18-2EF4-4742-B74F-4550946D56CB}"/>
              </a:ext>
            </a:extLst>
          </p:cNvPr>
          <p:cNvGrpSpPr/>
          <p:nvPr/>
        </p:nvGrpSpPr>
        <p:grpSpPr>
          <a:xfrm>
            <a:off x="5204568" y="2167590"/>
            <a:ext cx="3462618" cy="479942"/>
            <a:chOff x="5163169" y="2167590"/>
            <a:chExt cx="3462618" cy="479942"/>
          </a:xfrm>
        </p:grpSpPr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E7819C8F-BC72-49B5-8999-1ED487CEB123}"/>
                </a:ext>
              </a:extLst>
            </p:cNvPr>
            <p:cNvSpPr/>
            <p:nvPr/>
          </p:nvSpPr>
          <p:spPr>
            <a:xfrm>
              <a:off x="5163169" y="2167590"/>
              <a:ext cx="3462618" cy="479942"/>
            </a:xfrm>
            <a:prstGeom prst="rect">
              <a:avLst/>
            </a:prstGeom>
            <a:noFill/>
            <a:ln>
              <a:solidFill>
                <a:schemeClr val="accent1">
                  <a:shade val="50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solidFill>
                  <a:schemeClr val="bg1">
                    <a:lumMod val="8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359F8FE-144D-48D9-AC0F-640BCBE8F777}"/>
                </a:ext>
              </a:extLst>
            </p:cNvPr>
            <p:cNvSpPr txBox="1"/>
            <p:nvPr/>
          </p:nvSpPr>
          <p:spPr>
            <a:xfrm>
              <a:off x="5209320" y="2235665"/>
              <a:ext cx="189803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600" dirty="0">
                  <a:solidFill>
                    <a:schemeClr val="bg1">
                      <a:lumMod val="85000"/>
                    </a:scheme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심화형 이수모형</a:t>
              </a:r>
            </a:p>
          </p:txBody>
        </p:sp>
      </p:grp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5C40A0C2-18A5-49CF-9BC6-16156D034967}"/>
              </a:ext>
            </a:extLst>
          </p:cNvPr>
          <p:cNvGrpSpPr/>
          <p:nvPr/>
        </p:nvGrpSpPr>
        <p:grpSpPr>
          <a:xfrm>
            <a:off x="5204568" y="2715607"/>
            <a:ext cx="3462618" cy="479942"/>
            <a:chOff x="5155716" y="2715607"/>
            <a:chExt cx="3462618" cy="479942"/>
          </a:xfrm>
        </p:grpSpPr>
        <p:sp>
          <p:nvSpPr>
            <p:cNvPr id="15" name="직사각형 14">
              <a:extLst>
                <a:ext uri="{FF2B5EF4-FFF2-40B4-BE49-F238E27FC236}">
                  <a16:creationId xmlns:a16="http://schemas.microsoft.com/office/drawing/2014/main" id="{2B8CC68B-34BE-4618-BA9B-25B2F1B34DFF}"/>
                </a:ext>
              </a:extLst>
            </p:cNvPr>
            <p:cNvSpPr/>
            <p:nvPr/>
          </p:nvSpPr>
          <p:spPr>
            <a:xfrm>
              <a:off x="5155716" y="2715607"/>
              <a:ext cx="3462618" cy="479942"/>
            </a:xfrm>
            <a:prstGeom prst="rect">
              <a:avLst/>
            </a:prstGeom>
            <a:noFill/>
            <a:ln>
              <a:solidFill>
                <a:schemeClr val="accent1">
                  <a:shade val="50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solidFill>
                  <a:schemeClr val="bg1">
                    <a:lumMod val="8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4CFDBB0-79DE-4459-A55F-DA348441AAA0}"/>
                </a:ext>
              </a:extLst>
            </p:cNvPr>
            <p:cNvSpPr txBox="1"/>
            <p:nvPr/>
          </p:nvSpPr>
          <p:spPr>
            <a:xfrm>
              <a:off x="5201867" y="2783682"/>
              <a:ext cx="189803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600" dirty="0">
                  <a:solidFill>
                    <a:schemeClr val="bg1">
                      <a:lumMod val="85000"/>
                    </a:scheme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복합형 이수모형</a:t>
              </a:r>
            </a:p>
          </p:txBody>
        </p:sp>
      </p:grp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A1FB0D43-916D-47FE-AAD8-4C4B04411481}"/>
              </a:ext>
            </a:extLst>
          </p:cNvPr>
          <p:cNvGrpSpPr/>
          <p:nvPr/>
        </p:nvGrpSpPr>
        <p:grpSpPr>
          <a:xfrm>
            <a:off x="5204568" y="3287267"/>
            <a:ext cx="3462618" cy="2591090"/>
            <a:chOff x="5151146" y="3273489"/>
            <a:chExt cx="3462618" cy="2591090"/>
          </a:xfrm>
        </p:grpSpPr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9CE004E9-908F-4DEC-B26D-908E390BF390}"/>
                </a:ext>
              </a:extLst>
            </p:cNvPr>
            <p:cNvSpPr/>
            <p:nvPr/>
          </p:nvSpPr>
          <p:spPr>
            <a:xfrm>
              <a:off x="5151146" y="3273489"/>
              <a:ext cx="3462618" cy="259109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shade val="50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50500BA-C1E5-47A9-9B8C-D743470A1AFF}"/>
                </a:ext>
              </a:extLst>
            </p:cNvPr>
            <p:cNvSpPr txBox="1"/>
            <p:nvPr/>
          </p:nvSpPr>
          <p:spPr>
            <a:xfrm>
              <a:off x="5197296" y="3341564"/>
              <a:ext cx="333055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600" dirty="0">
                  <a:latin typeface="HY견고딕" panose="02030600000101010101" pitchFamily="18" charset="-127"/>
                  <a:ea typeface="HY견고딕" panose="02030600000101010101" pitchFamily="18" charset="-127"/>
                </a:rPr>
                <a:t>융합형 이수모형 </a:t>
              </a:r>
              <a:r>
                <a:rPr lang="en-US" altLang="ko-KR" sz="1600" dirty="0">
                  <a:latin typeface="HY견고딕" panose="02030600000101010101" pitchFamily="18" charset="-127"/>
                  <a:ea typeface="HY견고딕" panose="02030600000101010101" pitchFamily="18" charset="-127"/>
                </a:rPr>
                <a:t>&gt; </a:t>
              </a:r>
              <a:r>
                <a:rPr lang="ko-KR" altLang="en-US" sz="1600" dirty="0">
                  <a:latin typeface="HY견고딕" panose="02030600000101010101" pitchFamily="18" charset="-127"/>
                  <a:ea typeface="HY견고딕" panose="02030600000101010101" pitchFamily="18" charset="-127"/>
                </a:rPr>
                <a:t>학생설계전공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389F42C0-D800-4EF2-8B73-F2692CC50936}"/>
              </a:ext>
            </a:extLst>
          </p:cNvPr>
          <p:cNvSpPr txBox="1"/>
          <p:nvPr/>
        </p:nvSpPr>
        <p:spPr>
          <a:xfrm>
            <a:off x="5151146" y="3686882"/>
            <a:ext cx="333245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ko-KR" altLang="en-US" sz="1600" dirty="0">
                <a:solidFill>
                  <a:srgbClr val="0070C0"/>
                </a:solidFill>
                <a:latin typeface="+mn-ea"/>
              </a:rPr>
              <a:t>학생</a:t>
            </a:r>
            <a:r>
              <a:rPr lang="en-US" altLang="ko-KR" sz="1600" dirty="0">
                <a:solidFill>
                  <a:srgbClr val="0070C0"/>
                </a:solidFill>
                <a:latin typeface="+mn-ea"/>
              </a:rPr>
              <a:t>(</a:t>
            </a:r>
            <a:r>
              <a:rPr lang="ko-KR" altLang="en-US" sz="1600" dirty="0">
                <a:solidFill>
                  <a:srgbClr val="0070C0"/>
                </a:solidFill>
                <a:latin typeface="+mn-ea"/>
              </a:rPr>
              <a:t>팀</a:t>
            </a:r>
            <a:r>
              <a:rPr lang="en-US" altLang="ko-KR" sz="1600" dirty="0">
                <a:solidFill>
                  <a:srgbClr val="0070C0"/>
                </a:solidFill>
                <a:latin typeface="+mn-ea"/>
              </a:rPr>
              <a:t>)</a:t>
            </a:r>
            <a:r>
              <a:rPr lang="ko-KR" altLang="en-US" sz="1600" dirty="0">
                <a:solidFill>
                  <a:srgbClr val="0070C0"/>
                </a:solidFill>
                <a:latin typeface="+mn-ea"/>
              </a:rPr>
              <a:t>이 스스로 편성한 교육과정 이수</a:t>
            </a:r>
            <a:endParaRPr lang="en-US" altLang="ko-KR" sz="1600" dirty="0">
              <a:solidFill>
                <a:srgbClr val="0070C0"/>
              </a:solidFill>
              <a:latin typeface="+mn-ea"/>
            </a:endParaRPr>
          </a:p>
          <a:p>
            <a:r>
              <a:rPr lang="ko-KR" altLang="en-US" sz="1600" dirty="0">
                <a:solidFill>
                  <a:srgbClr val="0070C0"/>
                </a:solidFill>
                <a:latin typeface="+mn-ea"/>
              </a:rPr>
              <a:t>  </a:t>
            </a:r>
            <a:r>
              <a:rPr lang="en-US" altLang="ko-KR" sz="1600" dirty="0">
                <a:solidFill>
                  <a:srgbClr val="0070C0"/>
                </a:solidFill>
                <a:latin typeface="+mn-ea"/>
              </a:rPr>
              <a:t>- </a:t>
            </a:r>
            <a:r>
              <a:rPr lang="ko-KR" altLang="en-US" sz="1600" dirty="0">
                <a:solidFill>
                  <a:srgbClr val="0070C0"/>
                </a:solidFill>
                <a:latin typeface="+mn-ea"/>
              </a:rPr>
              <a:t>편성학점</a:t>
            </a:r>
            <a:r>
              <a:rPr lang="en-US" altLang="ko-KR" sz="1600" dirty="0">
                <a:solidFill>
                  <a:srgbClr val="0070C0"/>
                </a:solidFill>
                <a:latin typeface="+mn-ea"/>
              </a:rPr>
              <a:t>: 48</a:t>
            </a:r>
            <a:r>
              <a:rPr lang="ko-KR" altLang="en-US" sz="1600" dirty="0">
                <a:solidFill>
                  <a:srgbClr val="0070C0"/>
                </a:solidFill>
                <a:latin typeface="+mn-ea"/>
              </a:rPr>
              <a:t>학점</a:t>
            </a:r>
            <a:endParaRPr lang="en-US" altLang="ko-KR" sz="1600" dirty="0">
              <a:solidFill>
                <a:srgbClr val="0070C0"/>
              </a:solidFill>
              <a:latin typeface="+mn-ea"/>
            </a:endParaRPr>
          </a:p>
          <a:p>
            <a:r>
              <a:rPr lang="ko-KR" altLang="en-US" sz="1600" dirty="0">
                <a:solidFill>
                  <a:srgbClr val="0070C0"/>
                </a:solidFill>
                <a:latin typeface="+mn-ea"/>
              </a:rPr>
              <a:t>  </a:t>
            </a:r>
            <a:r>
              <a:rPr lang="en-US" altLang="ko-KR" sz="1600" dirty="0">
                <a:solidFill>
                  <a:srgbClr val="0070C0"/>
                </a:solidFill>
                <a:latin typeface="+mn-ea"/>
              </a:rPr>
              <a:t>- </a:t>
            </a:r>
            <a:r>
              <a:rPr lang="ko-KR" altLang="en-US" sz="1600" dirty="0">
                <a:solidFill>
                  <a:srgbClr val="0070C0"/>
                </a:solidFill>
                <a:latin typeface="+mn-ea"/>
              </a:rPr>
              <a:t>이수학점</a:t>
            </a:r>
            <a:r>
              <a:rPr lang="en-US" altLang="ko-KR" sz="1600" dirty="0">
                <a:solidFill>
                  <a:srgbClr val="0070C0"/>
                </a:solidFill>
                <a:latin typeface="+mn-ea"/>
              </a:rPr>
              <a:t>: 39</a:t>
            </a:r>
            <a:r>
              <a:rPr lang="ko-KR" altLang="en-US" sz="1600" dirty="0">
                <a:solidFill>
                  <a:srgbClr val="0070C0"/>
                </a:solidFill>
                <a:latin typeface="+mn-ea"/>
              </a:rPr>
              <a:t>학점</a:t>
            </a:r>
            <a:endParaRPr lang="en-US" altLang="ko-KR" sz="1600" dirty="0">
              <a:solidFill>
                <a:srgbClr val="0070C0"/>
              </a:solidFill>
              <a:latin typeface="+mn-ea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ko-KR" altLang="en-US" sz="1600" dirty="0">
                <a:solidFill>
                  <a:srgbClr val="0070C0"/>
                </a:solidFill>
                <a:latin typeface="+mn-ea"/>
              </a:rPr>
              <a:t>소속 전공</a:t>
            </a:r>
            <a:r>
              <a:rPr lang="en-US" altLang="ko-KR" sz="1600" dirty="0">
                <a:solidFill>
                  <a:srgbClr val="0070C0"/>
                </a:solidFill>
                <a:latin typeface="+mn-ea"/>
              </a:rPr>
              <a:t>(</a:t>
            </a:r>
            <a:r>
              <a:rPr lang="ko-KR" altLang="en-US" sz="1600" dirty="0">
                <a:solidFill>
                  <a:srgbClr val="0070C0"/>
                </a:solidFill>
                <a:latin typeface="+mn-ea"/>
              </a:rPr>
              <a:t>학과</a:t>
            </a:r>
            <a:r>
              <a:rPr lang="en-US" altLang="ko-KR" sz="1600" dirty="0">
                <a:solidFill>
                  <a:srgbClr val="0070C0"/>
                </a:solidFill>
                <a:latin typeface="+mn-ea"/>
              </a:rPr>
              <a:t>) </a:t>
            </a:r>
            <a:r>
              <a:rPr lang="ko-KR" altLang="en-US" sz="1600" dirty="0">
                <a:solidFill>
                  <a:srgbClr val="0070C0"/>
                </a:solidFill>
                <a:latin typeface="+mn-ea"/>
              </a:rPr>
              <a:t>교과목 </a:t>
            </a:r>
            <a:r>
              <a:rPr lang="en-US" altLang="ko-KR" sz="1600" dirty="0">
                <a:solidFill>
                  <a:srgbClr val="0070C0"/>
                </a:solidFill>
                <a:latin typeface="+mn-ea"/>
              </a:rPr>
              <a:t>50%</a:t>
            </a:r>
            <a:r>
              <a:rPr lang="ko-KR" altLang="en-US" sz="1600" dirty="0">
                <a:solidFill>
                  <a:srgbClr val="0070C0"/>
                </a:solidFill>
                <a:latin typeface="+mn-ea"/>
              </a:rPr>
              <a:t>까지 인정 </a:t>
            </a:r>
            <a:r>
              <a:rPr lang="en-US" altLang="ko-KR" sz="1600" dirty="0">
                <a:solidFill>
                  <a:srgbClr val="0070C0"/>
                </a:solidFill>
                <a:latin typeface="+mn-ea"/>
              </a:rPr>
              <a:t>(</a:t>
            </a:r>
            <a:r>
              <a:rPr lang="ko-KR" altLang="en-US" sz="1600" dirty="0">
                <a:solidFill>
                  <a:srgbClr val="0070C0"/>
                </a:solidFill>
                <a:latin typeface="+mn-ea"/>
              </a:rPr>
              <a:t>편성</a:t>
            </a:r>
            <a:r>
              <a:rPr lang="en-US" altLang="ko-KR" sz="1600" dirty="0">
                <a:solidFill>
                  <a:srgbClr val="0070C0"/>
                </a:solidFill>
                <a:latin typeface="+mn-ea"/>
              </a:rPr>
              <a:t>, </a:t>
            </a:r>
            <a:r>
              <a:rPr lang="ko-KR" altLang="en-US" sz="1600" dirty="0">
                <a:solidFill>
                  <a:srgbClr val="0070C0"/>
                </a:solidFill>
                <a:latin typeface="+mn-ea"/>
              </a:rPr>
              <a:t>이수</a:t>
            </a:r>
            <a:r>
              <a:rPr lang="en-US" altLang="ko-KR" sz="1600" dirty="0">
                <a:solidFill>
                  <a:srgbClr val="0070C0"/>
                </a:solidFill>
                <a:latin typeface="+mn-ea"/>
              </a:rPr>
              <a:t>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ko-KR" altLang="en-US" sz="1600" dirty="0">
                <a:solidFill>
                  <a:srgbClr val="0070C0"/>
                </a:solidFill>
                <a:latin typeface="+mn-ea"/>
              </a:rPr>
              <a:t>운영지원</a:t>
            </a:r>
            <a:r>
              <a:rPr lang="en-US" altLang="ko-KR" sz="1600" dirty="0">
                <a:solidFill>
                  <a:srgbClr val="0070C0"/>
                </a:solidFill>
                <a:latin typeface="+mn-ea"/>
              </a:rPr>
              <a:t>: </a:t>
            </a:r>
            <a:r>
              <a:rPr lang="ko-KR" altLang="en-US" sz="1600" dirty="0">
                <a:solidFill>
                  <a:srgbClr val="0070C0"/>
                </a:solidFill>
                <a:latin typeface="+mn-ea"/>
              </a:rPr>
              <a:t>융합교육학부</a:t>
            </a:r>
            <a:endParaRPr lang="en-US" altLang="ko-KR" sz="1600" dirty="0">
              <a:solidFill>
                <a:srgbClr val="0070C0"/>
              </a:solidFill>
              <a:latin typeface="+mn-ea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ko-KR" altLang="en-US" sz="1600" dirty="0">
                <a:solidFill>
                  <a:srgbClr val="0070C0"/>
                </a:solidFill>
                <a:latin typeface="+mn-ea"/>
              </a:rPr>
              <a:t>학위</a:t>
            </a:r>
            <a:r>
              <a:rPr lang="en-US" altLang="ko-KR" sz="1600" dirty="0">
                <a:solidFill>
                  <a:srgbClr val="0070C0"/>
                </a:solidFill>
                <a:latin typeface="+mn-ea"/>
              </a:rPr>
              <a:t>: </a:t>
            </a:r>
            <a:r>
              <a:rPr lang="ko-KR" altLang="en-US" sz="1600" dirty="0">
                <a:solidFill>
                  <a:srgbClr val="0070C0"/>
                </a:solidFill>
                <a:latin typeface="+mn-ea"/>
              </a:rPr>
              <a:t>학생설계전공</a:t>
            </a:r>
            <a:r>
              <a:rPr lang="en-US" altLang="ko-KR" sz="1600" dirty="0">
                <a:solidFill>
                  <a:srgbClr val="0070C0"/>
                </a:solidFill>
                <a:latin typeface="+mn-ea"/>
              </a:rPr>
              <a:t>(</a:t>
            </a:r>
            <a:r>
              <a:rPr lang="ko-KR" altLang="en-US" sz="1600" dirty="0">
                <a:solidFill>
                  <a:srgbClr val="0070C0"/>
                </a:solidFill>
                <a:latin typeface="+mn-ea"/>
              </a:rPr>
              <a:t>융합학사</a:t>
            </a:r>
            <a:r>
              <a:rPr lang="en-US" altLang="ko-KR" sz="1600" dirty="0">
                <a:solidFill>
                  <a:srgbClr val="0070C0"/>
                </a:solidFill>
                <a:latin typeface="+mn-ea"/>
              </a:rPr>
              <a:t>)</a:t>
            </a:r>
            <a:endParaRPr lang="ko-KR" altLang="en-US" sz="1600" dirty="0">
              <a:solidFill>
                <a:srgbClr val="0070C0"/>
              </a:solidFill>
              <a:latin typeface="+mn-ea"/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2935D948-B673-4772-BC84-D742EFF05DD6}"/>
              </a:ext>
            </a:extLst>
          </p:cNvPr>
          <p:cNvSpPr/>
          <p:nvPr/>
        </p:nvSpPr>
        <p:spPr>
          <a:xfrm>
            <a:off x="702152" y="2167590"/>
            <a:ext cx="3462618" cy="47994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FE077FF-D09D-40CD-8B8B-744CDEEE2EB1}"/>
              </a:ext>
            </a:extLst>
          </p:cNvPr>
          <p:cNvSpPr txBox="1"/>
          <p:nvPr/>
        </p:nvSpPr>
        <p:spPr>
          <a:xfrm>
            <a:off x="5204568" y="1745958"/>
            <a:ext cx="16482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&lt;</a:t>
            </a:r>
            <a:r>
              <a:rPr lang="ko-KR" altLang="en-US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제</a:t>
            </a:r>
            <a:r>
              <a:rPr lang="en-US" altLang="ko-KR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2</a:t>
            </a:r>
            <a:r>
              <a:rPr lang="ko-KR" altLang="en-US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트랙 이수</a:t>
            </a:r>
            <a:r>
              <a:rPr lang="en-US" altLang="ko-KR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&gt;</a:t>
            </a:r>
            <a:endParaRPr lang="ko-KR" altLang="en-US" sz="16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3" name="더하기 기호 7">
            <a:extLst>
              <a:ext uri="{FF2B5EF4-FFF2-40B4-BE49-F238E27FC236}">
                <a16:creationId xmlns:a16="http://schemas.microsoft.com/office/drawing/2014/main" id="{DEBE7A6F-1408-41BF-BE40-763E9F12E04C}"/>
              </a:ext>
            </a:extLst>
          </p:cNvPr>
          <p:cNvSpPr/>
          <p:nvPr/>
        </p:nvSpPr>
        <p:spPr>
          <a:xfrm>
            <a:off x="4480948" y="4111534"/>
            <a:ext cx="468489" cy="474133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47B38D8-66CD-4CC9-B3EE-128314B2A17B}"/>
              </a:ext>
            </a:extLst>
          </p:cNvPr>
          <p:cNvSpPr txBox="1"/>
          <p:nvPr/>
        </p:nvSpPr>
        <p:spPr>
          <a:xfrm>
            <a:off x="697363" y="2242174"/>
            <a:ext cx="33343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소속전공의 기본트랙 이수</a:t>
            </a:r>
          </a:p>
        </p:txBody>
      </p:sp>
      <p:sp>
        <p:nvSpPr>
          <p:cNvPr id="25" name="제목 17"/>
          <p:cNvSpPr txBox="1">
            <a:spLocks/>
          </p:cNvSpPr>
          <p:nvPr/>
        </p:nvSpPr>
        <p:spPr>
          <a:xfrm>
            <a:off x="1057596" y="696982"/>
            <a:ext cx="8372475" cy="55530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800" dirty="0" smtClean="0">
                <a:solidFill>
                  <a:schemeClr val="bg1"/>
                </a:solidFill>
              </a:rPr>
              <a:t>Ⅰ.   </a:t>
            </a:r>
            <a:r>
              <a:rPr lang="ko-KR" altLang="en-US" sz="1800" b="1" dirty="0" err="1" smtClean="0">
                <a:latin typeface="+mn-ea"/>
                <a:ea typeface="+mn-ea"/>
              </a:rPr>
              <a:t>듀얼</a:t>
            </a:r>
            <a:r>
              <a:rPr lang="ko-KR" altLang="en-US" sz="1800" b="1" dirty="0" err="1" smtClean="0">
                <a:effectLst>
                  <a:outerShdw sx="0" sy="0">
                    <a:srgbClr val="000000"/>
                  </a:outerShdw>
                </a:effectLst>
                <a:latin typeface="+mn-ea"/>
                <a:ea typeface="+mn-ea"/>
              </a:rPr>
              <a:t>트랙이수제</a:t>
            </a:r>
            <a:r>
              <a:rPr lang="ko-KR" altLang="en-US" sz="1800" b="1" dirty="0" smtClean="0">
                <a:effectLst>
                  <a:outerShdw sx="0" sy="0">
                    <a:srgbClr val="000000"/>
                  </a:outerShdw>
                </a:effectLst>
                <a:latin typeface="+mn-ea"/>
                <a:ea typeface="+mn-ea"/>
              </a:rPr>
              <a:t> 운영방안</a:t>
            </a:r>
            <a:endParaRPr lang="en-US" altLang="ko-KR" sz="1800" b="1" dirty="0">
              <a:effectLst>
                <a:outerShdw sx="0" sy="0">
                  <a:srgbClr val="000000"/>
                </a:outerShdw>
              </a:effectLst>
              <a:latin typeface="+mn-ea"/>
              <a:ea typeface="+mn-ea"/>
            </a:endParaRPr>
          </a:p>
        </p:txBody>
      </p:sp>
      <p:sp>
        <p:nvSpPr>
          <p:cNvPr id="26" name="Rectangle 304"/>
          <p:cNvSpPr>
            <a:spLocks noChangeArrowheads="1"/>
          </p:cNvSpPr>
          <p:nvPr/>
        </p:nvSpPr>
        <p:spPr bwMode="auto">
          <a:xfrm>
            <a:off x="461921" y="696982"/>
            <a:ext cx="106679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defRPr/>
            </a:pPr>
            <a:r>
              <a:rPr lang="en-US" altLang="ko-KR" sz="1500" b="1" dirty="0">
                <a:solidFill>
                  <a:srgbClr val="312A6D"/>
                </a:solidFill>
                <a:latin typeface="+mj-ea"/>
                <a:ea typeface="+mj-ea"/>
              </a:rPr>
              <a:t>Section 1</a:t>
            </a:r>
            <a:r>
              <a:rPr lang="en-US" altLang="ko-KR" sz="1500" b="1" dirty="0" smtClean="0">
                <a:solidFill>
                  <a:srgbClr val="312A6D"/>
                </a:solidFill>
                <a:latin typeface="+mj-ea"/>
                <a:ea typeface="+mj-ea"/>
              </a:rPr>
              <a:t>.</a:t>
            </a:r>
            <a:endParaRPr lang="en-US" altLang="ko-KR" sz="1500" b="1" dirty="0">
              <a:solidFill>
                <a:srgbClr val="312A6D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19144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7E677-4F6A-4938-A403-5EDA1326F071}" type="slidenum">
              <a:rPr lang="ko-KR" altLang="en-US" smtClean="0"/>
              <a:t>7</a:t>
            </a:fld>
            <a:endParaRPr lang="ko-KR" altLang="en-US"/>
          </a:p>
        </p:txBody>
      </p:sp>
      <p:sp>
        <p:nvSpPr>
          <p:cNvPr id="47" name="TextBox 46"/>
          <p:cNvSpPr txBox="1"/>
          <p:nvPr/>
        </p:nvSpPr>
        <p:spPr>
          <a:xfrm>
            <a:off x="7277411" y="219945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800" spc="-3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1 / </a:t>
            </a:r>
          </a:p>
        </p:txBody>
      </p:sp>
      <p:pic>
        <p:nvPicPr>
          <p:cNvPr id="50" name="그림 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9190" y="204360"/>
            <a:ext cx="795340" cy="734584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714204" y="1356101"/>
            <a:ext cx="7817708" cy="4871660"/>
          </a:xfrm>
          <a:prstGeom prst="rect">
            <a:avLst/>
          </a:prstGeom>
          <a:ln w="9525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altLang="ko-KR" sz="1400" b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400" b="1" dirty="0">
                <a:solidFill>
                  <a:schemeClr val="tx1"/>
                </a:solidFill>
                <a:latin typeface="+mn-ea"/>
              </a:rPr>
              <a:t>7. </a:t>
            </a:r>
            <a:r>
              <a:rPr lang="ko-KR" altLang="en-US" sz="1400" b="1" dirty="0">
                <a:solidFill>
                  <a:schemeClr val="tx1"/>
                </a:solidFill>
                <a:latin typeface="+mn-ea"/>
              </a:rPr>
              <a:t>이수트랙의 신청</a:t>
            </a:r>
            <a:r>
              <a:rPr lang="en-US" altLang="ko-KR" sz="1400" b="1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400" b="1" dirty="0">
                <a:solidFill>
                  <a:schemeClr val="tx1"/>
                </a:solidFill>
                <a:latin typeface="+mn-ea"/>
              </a:rPr>
              <a:t>변경 및 학부</a:t>
            </a:r>
            <a:r>
              <a:rPr lang="en-US" altLang="ko-KR" sz="1400" b="1" dirty="0">
                <a:solidFill>
                  <a:schemeClr val="tx1"/>
                </a:solidFill>
                <a:latin typeface="+mn-ea"/>
              </a:rPr>
              <a:t>(</a:t>
            </a:r>
            <a:r>
              <a:rPr lang="ko-KR" altLang="en-US" sz="1400" b="1" dirty="0">
                <a:solidFill>
                  <a:schemeClr val="tx1"/>
                </a:solidFill>
                <a:latin typeface="+mn-ea"/>
              </a:rPr>
              <a:t>과</a:t>
            </a:r>
            <a:r>
              <a:rPr lang="en-US" altLang="ko-KR" sz="1400" b="1" dirty="0">
                <a:solidFill>
                  <a:schemeClr val="tx1"/>
                </a:solidFill>
                <a:latin typeface="+mn-ea"/>
              </a:rPr>
              <a:t>) </a:t>
            </a:r>
            <a:r>
              <a:rPr lang="ko-KR" altLang="en-US" sz="1400" b="1" dirty="0">
                <a:solidFill>
                  <a:schemeClr val="tx1"/>
                </a:solidFill>
                <a:latin typeface="+mn-ea"/>
              </a:rPr>
              <a:t>변경</a:t>
            </a:r>
            <a:endParaRPr lang="en-US" altLang="ko-KR" sz="1400" b="1" dirty="0">
              <a:solidFill>
                <a:schemeClr val="tx1"/>
              </a:solidFill>
              <a:latin typeface="+mn-ea"/>
            </a:endParaRPr>
          </a:p>
          <a:p>
            <a:pPr algn="just" fontAlgn="base">
              <a:lnSpc>
                <a:spcPct val="150000"/>
              </a:lnSpc>
            </a:pPr>
            <a:r>
              <a:rPr lang="ko-KR" altLang="en-US" sz="1200" kern="0" spc="-70" dirty="0">
                <a:solidFill>
                  <a:srgbClr val="000000"/>
                </a:solidFill>
                <a:latin typeface="+mn-ea"/>
              </a:rPr>
              <a:t> 가</a:t>
            </a:r>
            <a:r>
              <a:rPr lang="en-US" altLang="ko-KR" sz="1200" kern="0" spc="-70" dirty="0">
                <a:solidFill>
                  <a:srgbClr val="000000"/>
                </a:solidFill>
                <a:latin typeface="+mn-ea"/>
              </a:rPr>
              <a:t>.  </a:t>
            </a:r>
            <a:r>
              <a:rPr lang="ko-KR" altLang="en-US" sz="1200" kern="0" spc="-70" dirty="0">
                <a:solidFill>
                  <a:srgbClr val="000000"/>
                </a:solidFill>
                <a:latin typeface="+mn-ea"/>
              </a:rPr>
              <a:t>전공 신청 및  트랙 신청 </a:t>
            </a:r>
            <a:endParaRPr lang="en-US" altLang="ko-KR" sz="1200" kern="0" spc="-70" dirty="0">
              <a:solidFill>
                <a:srgbClr val="000000"/>
              </a:solidFill>
              <a:latin typeface="+mn-ea"/>
            </a:endParaRPr>
          </a:p>
          <a:p>
            <a:pPr algn="just" fontAlgn="base">
              <a:lnSpc>
                <a:spcPct val="150000"/>
              </a:lnSpc>
            </a:pPr>
            <a:r>
              <a:rPr lang="en-US" altLang="ko-KR" sz="1200" kern="0" spc="-70" dirty="0">
                <a:solidFill>
                  <a:srgbClr val="000000"/>
                </a:solidFill>
                <a:latin typeface="+mn-ea"/>
              </a:rPr>
              <a:t>   1) </a:t>
            </a:r>
            <a:r>
              <a:rPr lang="ko-KR" altLang="en-US" sz="1200" kern="0" spc="-70" dirty="0">
                <a:solidFill>
                  <a:srgbClr val="000000"/>
                </a:solidFill>
                <a:latin typeface="+mn-ea"/>
              </a:rPr>
              <a:t>신청대상 </a:t>
            </a:r>
            <a:r>
              <a:rPr lang="en-US" altLang="ko-KR" sz="1200" kern="0" spc="-70" dirty="0">
                <a:solidFill>
                  <a:srgbClr val="000000"/>
                </a:solidFill>
                <a:latin typeface="+mn-ea"/>
              </a:rPr>
              <a:t>: 2021</a:t>
            </a:r>
            <a:r>
              <a:rPr lang="ko-KR" altLang="en-US" sz="1200" kern="0" spc="-70" dirty="0" smtClean="0">
                <a:solidFill>
                  <a:srgbClr val="000000"/>
                </a:solidFill>
                <a:latin typeface="+mn-ea"/>
              </a:rPr>
              <a:t>학년도 이후에 </a:t>
            </a:r>
            <a:r>
              <a:rPr lang="ko-KR" altLang="en-US" sz="1200" kern="0" spc="-70" dirty="0">
                <a:solidFill>
                  <a:srgbClr val="000000"/>
                </a:solidFill>
                <a:latin typeface="+mn-ea"/>
              </a:rPr>
              <a:t>입학한 </a:t>
            </a:r>
            <a:r>
              <a:rPr lang="en-US" altLang="ko-KR" sz="1200" kern="0" spc="-70" dirty="0">
                <a:solidFill>
                  <a:srgbClr val="000000"/>
                </a:solidFill>
                <a:latin typeface="+mn-ea"/>
              </a:rPr>
              <a:t>1</a:t>
            </a:r>
            <a:r>
              <a:rPr lang="ko-KR" altLang="en-US" sz="1200" kern="0" spc="-70" dirty="0">
                <a:solidFill>
                  <a:srgbClr val="000000"/>
                </a:solidFill>
                <a:latin typeface="+mn-ea"/>
              </a:rPr>
              <a:t>학년 재학생</a:t>
            </a:r>
            <a:endParaRPr lang="en-US" altLang="ko-KR" sz="1200" kern="0" spc="-70" dirty="0">
              <a:solidFill>
                <a:srgbClr val="000000"/>
              </a:solidFill>
              <a:latin typeface="+mn-ea"/>
            </a:endParaRPr>
          </a:p>
          <a:p>
            <a:pPr algn="just" fontAlgn="base">
              <a:lnSpc>
                <a:spcPct val="150000"/>
              </a:lnSpc>
            </a:pPr>
            <a:r>
              <a:rPr lang="en-US" altLang="ko-KR" sz="1200" kern="0" spc="-70" dirty="0">
                <a:solidFill>
                  <a:srgbClr val="000000"/>
                </a:solidFill>
                <a:latin typeface="+mn-ea"/>
              </a:rPr>
              <a:t>   2) </a:t>
            </a:r>
            <a:r>
              <a:rPr lang="ko-KR" altLang="en-US" sz="1200" kern="0" spc="-70" dirty="0">
                <a:solidFill>
                  <a:srgbClr val="000000"/>
                </a:solidFill>
                <a:latin typeface="+mn-ea"/>
              </a:rPr>
              <a:t>신청기간 </a:t>
            </a:r>
            <a:r>
              <a:rPr lang="en-US" altLang="ko-KR" sz="1200" kern="0" spc="-70" dirty="0">
                <a:solidFill>
                  <a:srgbClr val="000000"/>
                </a:solidFill>
                <a:latin typeface="+mn-ea"/>
              </a:rPr>
              <a:t>: </a:t>
            </a:r>
            <a:r>
              <a:rPr lang="en-US" altLang="ko-KR" sz="1200" kern="0" spc="-70" dirty="0" smtClean="0">
                <a:solidFill>
                  <a:srgbClr val="000000"/>
                </a:solidFill>
                <a:latin typeface="+mn-ea"/>
              </a:rPr>
              <a:t>2024</a:t>
            </a:r>
            <a:r>
              <a:rPr lang="ko-KR" altLang="en-US" sz="1200" kern="0" spc="-70" dirty="0" smtClean="0">
                <a:solidFill>
                  <a:srgbClr val="000000"/>
                </a:solidFill>
                <a:latin typeface="+mn-ea"/>
              </a:rPr>
              <a:t>년 </a:t>
            </a:r>
            <a:r>
              <a:rPr lang="en-US" altLang="ko-KR" sz="1200" kern="0" spc="-70" dirty="0">
                <a:solidFill>
                  <a:srgbClr val="000000"/>
                </a:solidFill>
                <a:latin typeface="+mn-ea"/>
              </a:rPr>
              <a:t>11</a:t>
            </a:r>
            <a:r>
              <a:rPr lang="ko-KR" altLang="en-US" sz="1200" kern="0" spc="-70" dirty="0">
                <a:solidFill>
                  <a:srgbClr val="000000"/>
                </a:solidFill>
                <a:latin typeface="+mn-ea"/>
              </a:rPr>
              <a:t>월 중 </a:t>
            </a:r>
            <a:r>
              <a:rPr lang="en-US" altLang="ko-KR" sz="1200" kern="0" spc="-70" dirty="0" smtClean="0">
                <a:solidFill>
                  <a:srgbClr val="FF0000"/>
                </a:solidFill>
                <a:latin typeface="+mn-ea"/>
              </a:rPr>
              <a:t>(</a:t>
            </a:r>
            <a:r>
              <a:rPr lang="en-US" altLang="ko-KR" sz="1200" kern="0" spc="-70" dirty="0" smtClean="0">
                <a:solidFill>
                  <a:srgbClr val="FF0000"/>
                </a:solidFill>
                <a:latin typeface="+mn-ea"/>
              </a:rPr>
              <a:t>11</a:t>
            </a:r>
            <a:r>
              <a:rPr lang="ko-KR" altLang="en-US" sz="1200" kern="0" spc="-70" dirty="0" smtClean="0">
                <a:solidFill>
                  <a:srgbClr val="FF0000"/>
                </a:solidFill>
                <a:latin typeface="+mn-ea"/>
              </a:rPr>
              <a:t>월에 </a:t>
            </a:r>
            <a:r>
              <a:rPr lang="ko-KR" altLang="en-US" sz="1200" kern="0" spc="-70" dirty="0">
                <a:solidFill>
                  <a:srgbClr val="FF0000"/>
                </a:solidFill>
                <a:latin typeface="+mn-ea"/>
              </a:rPr>
              <a:t>전공배정 신청기간 공지</a:t>
            </a:r>
            <a:r>
              <a:rPr lang="en-US" altLang="ko-KR" sz="1200" kern="0" spc="-70" dirty="0">
                <a:solidFill>
                  <a:srgbClr val="FF0000"/>
                </a:solidFill>
                <a:latin typeface="+mn-ea"/>
              </a:rPr>
              <a:t>)</a:t>
            </a:r>
          </a:p>
          <a:p>
            <a:pPr algn="just" fontAlgn="base">
              <a:lnSpc>
                <a:spcPct val="150000"/>
              </a:lnSpc>
            </a:pPr>
            <a:r>
              <a:rPr lang="en-US" altLang="ko-KR" sz="1200" kern="0" spc="-70" dirty="0">
                <a:solidFill>
                  <a:srgbClr val="000000"/>
                </a:solidFill>
                <a:latin typeface="+mn-ea"/>
              </a:rPr>
              <a:t>   3) </a:t>
            </a:r>
            <a:r>
              <a:rPr lang="ko-KR" altLang="en-US" sz="1200" kern="0" spc="-70" dirty="0">
                <a:solidFill>
                  <a:srgbClr val="000000"/>
                </a:solidFill>
                <a:latin typeface="+mn-ea"/>
              </a:rPr>
              <a:t>신청방법</a:t>
            </a:r>
            <a:r>
              <a:rPr lang="en-US" altLang="ko-KR" sz="1200" kern="0" spc="-70" dirty="0">
                <a:solidFill>
                  <a:srgbClr val="000000"/>
                </a:solidFill>
                <a:latin typeface="+mn-ea"/>
              </a:rPr>
              <a:t> : </a:t>
            </a:r>
            <a:r>
              <a:rPr lang="ko-KR" altLang="en-US" sz="1200" kern="0" spc="-70" dirty="0">
                <a:solidFill>
                  <a:srgbClr val="000000"/>
                </a:solidFill>
                <a:latin typeface="+mn-ea"/>
              </a:rPr>
              <a:t>전공신청 및 트랙신청 지도교수 상담 </a:t>
            </a:r>
            <a:r>
              <a:rPr lang="en-US" altLang="ko-KR" sz="1200" kern="0" spc="-70" dirty="0">
                <a:solidFill>
                  <a:srgbClr val="000000"/>
                </a:solidFill>
                <a:latin typeface="+mn-ea"/>
              </a:rPr>
              <a:t>: </a:t>
            </a:r>
            <a:r>
              <a:rPr lang="en-US" altLang="ko-KR" sz="1200" kern="0" spc="-70" dirty="0" smtClean="0">
                <a:solidFill>
                  <a:srgbClr val="000000"/>
                </a:solidFill>
                <a:latin typeface="+mn-ea"/>
              </a:rPr>
              <a:t>11</a:t>
            </a:r>
            <a:r>
              <a:rPr lang="ko-KR" altLang="en-US" sz="1200" kern="0" spc="-70" dirty="0" err="1" smtClean="0">
                <a:solidFill>
                  <a:srgbClr val="000000"/>
                </a:solidFill>
                <a:latin typeface="+mn-ea"/>
              </a:rPr>
              <a:t>월중</a:t>
            </a:r>
            <a:r>
              <a:rPr lang="ko-KR" altLang="en-US" sz="1200" kern="0" spc="-70" dirty="0" smtClean="0">
                <a:solidFill>
                  <a:srgbClr val="000000"/>
                </a:solidFill>
                <a:latin typeface="+mn-ea"/>
              </a:rPr>
              <a:t> </a:t>
            </a:r>
            <a:r>
              <a:rPr lang="ko-KR" altLang="en-US" sz="1200" kern="0" spc="-70" dirty="0">
                <a:solidFill>
                  <a:srgbClr val="000000"/>
                </a:solidFill>
                <a:latin typeface="+mn-ea"/>
              </a:rPr>
              <a:t>지도교수님과 상담 진행</a:t>
            </a:r>
            <a:endParaRPr lang="en-US" altLang="ko-KR" sz="1200" kern="0" spc="-70" dirty="0">
              <a:solidFill>
                <a:srgbClr val="000000"/>
              </a:solidFill>
              <a:latin typeface="+mn-ea"/>
            </a:endParaRPr>
          </a:p>
          <a:p>
            <a:pPr algn="just" fontAlgn="base">
              <a:lnSpc>
                <a:spcPct val="150000"/>
              </a:lnSpc>
            </a:pPr>
            <a:r>
              <a:rPr lang="en-US" altLang="ko-KR" sz="1200" kern="0" spc="-70" dirty="0">
                <a:solidFill>
                  <a:srgbClr val="000000"/>
                </a:solidFill>
                <a:latin typeface="+mn-ea"/>
              </a:rPr>
              <a:t>     </a:t>
            </a:r>
            <a:r>
              <a:rPr lang="ko-KR" altLang="en-US" sz="1200" kern="0" spc="-70" dirty="0">
                <a:solidFill>
                  <a:srgbClr val="000000"/>
                </a:solidFill>
                <a:latin typeface="+mn-ea"/>
              </a:rPr>
              <a:t>가</a:t>
            </a:r>
            <a:r>
              <a:rPr lang="en-US" altLang="ko-KR" sz="1200" kern="0" spc="-70" dirty="0">
                <a:solidFill>
                  <a:srgbClr val="000000"/>
                </a:solidFill>
                <a:latin typeface="+mn-ea"/>
              </a:rPr>
              <a:t>) </a:t>
            </a:r>
            <a:r>
              <a:rPr lang="ko-KR" altLang="en-US" sz="1200" kern="0" spc="-70" dirty="0">
                <a:solidFill>
                  <a:srgbClr val="000000"/>
                </a:solidFill>
                <a:latin typeface="+mn-ea"/>
              </a:rPr>
              <a:t>전공신청</a:t>
            </a:r>
            <a:r>
              <a:rPr lang="en-US" altLang="ko-KR" sz="1200" kern="0" spc="-70" dirty="0">
                <a:solidFill>
                  <a:srgbClr val="000000"/>
                </a:solidFill>
                <a:latin typeface="+mn-ea"/>
              </a:rPr>
              <a:t> : </a:t>
            </a:r>
            <a:r>
              <a:rPr lang="ko-KR" altLang="en-US" sz="1200" kern="0" spc="-70" dirty="0" err="1">
                <a:solidFill>
                  <a:srgbClr val="000000"/>
                </a:solidFill>
                <a:latin typeface="+mn-ea"/>
              </a:rPr>
              <a:t>소속학부내</a:t>
            </a:r>
            <a:r>
              <a:rPr lang="ko-KR" altLang="en-US" sz="1200" kern="0" spc="-70" dirty="0">
                <a:solidFill>
                  <a:srgbClr val="000000"/>
                </a:solidFill>
                <a:latin typeface="+mn-ea"/>
              </a:rPr>
              <a:t> 전공을 자유롭게 신청</a:t>
            </a:r>
            <a:endParaRPr lang="en-US" altLang="ko-KR" sz="1200" kern="0" spc="-70" dirty="0">
              <a:solidFill>
                <a:srgbClr val="000000"/>
              </a:solidFill>
              <a:latin typeface="+mn-ea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200" dirty="0">
                <a:solidFill>
                  <a:srgbClr val="00B0F0"/>
                </a:solidFill>
                <a:latin typeface="+mn-ea"/>
              </a:rPr>
              <a:t>    나</a:t>
            </a:r>
            <a:r>
              <a:rPr lang="en-US" altLang="ko-KR" sz="1200" dirty="0">
                <a:solidFill>
                  <a:srgbClr val="00B0F0"/>
                </a:solidFill>
                <a:latin typeface="+mn-ea"/>
              </a:rPr>
              <a:t>)</a:t>
            </a:r>
            <a:r>
              <a:rPr lang="ko-KR" altLang="en-US" sz="1200" dirty="0">
                <a:solidFill>
                  <a:srgbClr val="00B0F0"/>
                </a:solidFill>
                <a:latin typeface="+mn-ea"/>
              </a:rPr>
              <a:t> 이수트랙 신청</a:t>
            </a:r>
            <a:endParaRPr lang="en-US" altLang="ko-KR" sz="1200" dirty="0">
              <a:solidFill>
                <a:srgbClr val="00B0F0"/>
              </a:solidFill>
              <a:latin typeface="+mn-ea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200" dirty="0">
                <a:solidFill>
                  <a:srgbClr val="00B0F0"/>
                </a:solidFill>
                <a:latin typeface="+mn-ea"/>
              </a:rPr>
              <a:t>       </a:t>
            </a:r>
            <a:r>
              <a:rPr lang="en-US" altLang="ko-KR" sz="1200" dirty="0">
                <a:solidFill>
                  <a:srgbClr val="00B0F0"/>
                </a:solidFill>
                <a:latin typeface="+mn-ea"/>
              </a:rPr>
              <a:t>- </a:t>
            </a:r>
            <a:r>
              <a:rPr lang="ko-KR" altLang="en-US" sz="1200" dirty="0">
                <a:solidFill>
                  <a:srgbClr val="00B0F0"/>
                </a:solidFill>
                <a:latin typeface="+mn-ea"/>
              </a:rPr>
              <a:t>제</a:t>
            </a:r>
            <a:r>
              <a:rPr lang="en-US" altLang="ko-KR" sz="1200" dirty="0">
                <a:solidFill>
                  <a:srgbClr val="00B0F0"/>
                </a:solidFill>
                <a:latin typeface="+mn-ea"/>
              </a:rPr>
              <a:t>1</a:t>
            </a:r>
            <a:r>
              <a:rPr lang="ko-KR" altLang="en-US" sz="1200" dirty="0">
                <a:solidFill>
                  <a:srgbClr val="00B0F0"/>
                </a:solidFill>
                <a:latin typeface="+mn-ea"/>
              </a:rPr>
              <a:t>트랙 </a:t>
            </a:r>
            <a:r>
              <a:rPr lang="en-US" altLang="ko-KR" sz="1200" dirty="0">
                <a:latin typeface="+mn-ea"/>
              </a:rPr>
              <a:t>:</a:t>
            </a:r>
            <a:r>
              <a:rPr lang="ko-KR" altLang="en-US" sz="1200" dirty="0">
                <a:latin typeface="+mn-ea"/>
              </a:rPr>
              <a:t> 모집단위의 기본형 트랙 중 </a:t>
            </a:r>
            <a:r>
              <a:rPr lang="en-US" altLang="ko-KR" sz="1200" dirty="0">
                <a:latin typeface="+mn-ea"/>
              </a:rPr>
              <a:t>1</a:t>
            </a:r>
            <a:r>
              <a:rPr lang="ko-KR" altLang="en-US" sz="1200" dirty="0">
                <a:latin typeface="+mn-ea"/>
              </a:rPr>
              <a:t>개를 자유선택 </a:t>
            </a:r>
            <a:r>
              <a:rPr lang="en-US" altLang="ko-KR" sz="1200" dirty="0">
                <a:latin typeface="+mn-ea"/>
              </a:rPr>
              <a:t>(</a:t>
            </a:r>
            <a:r>
              <a:rPr lang="ko-KR" altLang="en-US" sz="1200" dirty="0">
                <a:latin typeface="+mn-ea"/>
              </a:rPr>
              <a:t>필수선택</a:t>
            </a:r>
            <a:r>
              <a:rPr lang="en-US" altLang="ko-KR" sz="1200" dirty="0">
                <a:latin typeface="+mn-ea"/>
              </a:rPr>
              <a:t>)</a:t>
            </a:r>
            <a:endParaRPr lang="ko-KR" altLang="en-US" sz="1200" dirty="0">
              <a:latin typeface="+mn-ea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200" dirty="0">
                <a:solidFill>
                  <a:srgbClr val="00B0F0"/>
                </a:solidFill>
                <a:latin typeface="+mn-ea"/>
              </a:rPr>
              <a:t>       </a:t>
            </a:r>
            <a:r>
              <a:rPr lang="en-US" altLang="ko-KR" sz="1200" dirty="0">
                <a:solidFill>
                  <a:srgbClr val="00B0F0"/>
                </a:solidFill>
                <a:latin typeface="+mn-ea"/>
              </a:rPr>
              <a:t>- </a:t>
            </a:r>
            <a:r>
              <a:rPr lang="ko-KR" altLang="en-US" sz="1200" dirty="0">
                <a:solidFill>
                  <a:srgbClr val="00B0F0"/>
                </a:solidFill>
                <a:latin typeface="+mn-ea"/>
              </a:rPr>
              <a:t>제</a:t>
            </a:r>
            <a:r>
              <a:rPr lang="en-US" altLang="ko-KR" sz="1200" dirty="0">
                <a:solidFill>
                  <a:srgbClr val="00B0F0"/>
                </a:solidFill>
                <a:latin typeface="+mn-ea"/>
              </a:rPr>
              <a:t>2</a:t>
            </a:r>
            <a:r>
              <a:rPr lang="ko-KR" altLang="en-US" sz="1200" dirty="0">
                <a:solidFill>
                  <a:srgbClr val="00B0F0"/>
                </a:solidFill>
                <a:latin typeface="+mn-ea"/>
              </a:rPr>
              <a:t>트랙 </a:t>
            </a:r>
            <a:r>
              <a:rPr lang="en-US" altLang="ko-KR" sz="1200" dirty="0">
                <a:latin typeface="+mn-ea"/>
              </a:rPr>
              <a:t>:</a:t>
            </a:r>
            <a:r>
              <a:rPr lang="ko-KR" altLang="en-US" sz="1200" dirty="0">
                <a:latin typeface="+mn-ea"/>
              </a:rPr>
              <a:t> 대학의 모든 트랙</a:t>
            </a:r>
            <a:r>
              <a:rPr lang="en-US" altLang="ko-KR" sz="1200" dirty="0">
                <a:latin typeface="+mn-ea"/>
              </a:rPr>
              <a:t>(</a:t>
            </a:r>
            <a:r>
              <a:rPr lang="ko-KR" altLang="en-US" sz="1200" dirty="0">
                <a:latin typeface="+mn-ea"/>
              </a:rPr>
              <a:t>모집단위 포함</a:t>
            </a:r>
            <a:r>
              <a:rPr lang="en-US" altLang="ko-KR" sz="1200" dirty="0">
                <a:latin typeface="+mn-ea"/>
              </a:rPr>
              <a:t>) </a:t>
            </a:r>
            <a:r>
              <a:rPr lang="ko-KR" altLang="en-US" sz="1200" dirty="0">
                <a:latin typeface="+mn-ea"/>
              </a:rPr>
              <a:t>내에서 자유 선택 </a:t>
            </a:r>
            <a:r>
              <a:rPr lang="en-US" altLang="ko-KR" sz="1200" dirty="0">
                <a:latin typeface="+mn-ea"/>
              </a:rPr>
              <a:t>(</a:t>
            </a:r>
            <a:r>
              <a:rPr lang="ko-KR" altLang="en-US" sz="1200" dirty="0">
                <a:latin typeface="+mn-ea"/>
              </a:rPr>
              <a:t>필수선택</a:t>
            </a:r>
            <a:r>
              <a:rPr lang="en-US" altLang="ko-KR" sz="1200" dirty="0">
                <a:latin typeface="+mn-ea"/>
              </a:rPr>
              <a:t>)</a:t>
            </a:r>
          </a:p>
          <a:p>
            <a:pPr fontAlgn="base">
              <a:lnSpc>
                <a:spcPct val="150000"/>
              </a:lnSpc>
            </a:pPr>
            <a:r>
              <a:rPr lang="en-US" altLang="ko-KR" sz="1200" dirty="0">
                <a:solidFill>
                  <a:srgbClr val="C00000"/>
                </a:solidFill>
                <a:latin typeface="+mn-ea"/>
              </a:rPr>
              <a:t>      </a:t>
            </a:r>
            <a:r>
              <a:rPr lang="en-US" altLang="ko-KR" sz="1100" dirty="0">
                <a:solidFill>
                  <a:srgbClr val="C00000"/>
                </a:solidFill>
                <a:latin typeface="+mn-ea"/>
              </a:rPr>
              <a:t>※ </a:t>
            </a:r>
            <a:r>
              <a:rPr lang="ko-KR" altLang="en-US" sz="1100" dirty="0">
                <a:solidFill>
                  <a:srgbClr val="C00000"/>
                </a:solidFill>
                <a:latin typeface="+mn-ea"/>
              </a:rPr>
              <a:t>개설 기준 </a:t>
            </a:r>
            <a:r>
              <a:rPr lang="en-US" altLang="ko-KR" sz="1100" dirty="0">
                <a:solidFill>
                  <a:srgbClr val="C00000"/>
                </a:solidFill>
                <a:latin typeface="+mn-ea"/>
              </a:rPr>
              <a:t>(</a:t>
            </a:r>
            <a:r>
              <a:rPr lang="ko-KR" altLang="en-US" sz="1100" dirty="0">
                <a:solidFill>
                  <a:srgbClr val="C00000"/>
                </a:solidFill>
                <a:latin typeface="+mn-ea"/>
              </a:rPr>
              <a:t>인문사회 </a:t>
            </a:r>
            <a:r>
              <a:rPr lang="en-US" altLang="ko-KR" sz="1100" dirty="0" smtClean="0">
                <a:solidFill>
                  <a:srgbClr val="C00000"/>
                </a:solidFill>
                <a:latin typeface="+mn-ea"/>
              </a:rPr>
              <a:t>12</a:t>
            </a:r>
            <a:r>
              <a:rPr lang="ko-KR" altLang="en-US" sz="1100" dirty="0" smtClean="0">
                <a:solidFill>
                  <a:srgbClr val="C00000"/>
                </a:solidFill>
                <a:latin typeface="+mn-ea"/>
              </a:rPr>
              <a:t>명</a:t>
            </a:r>
            <a:r>
              <a:rPr lang="en-US" altLang="ko-KR" sz="1100" dirty="0">
                <a:solidFill>
                  <a:srgbClr val="C00000"/>
                </a:solidFill>
                <a:latin typeface="+mn-ea"/>
              </a:rPr>
              <a:t>, </a:t>
            </a:r>
            <a:r>
              <a:rPr lang="ko-KR" altLang="en-US" sz="1100" dirty="0">
                <a:solidFill>
                  <a:srgbClr val="C00000"/>
                </a:solidFill>
                <a:latin typeface="+mn-ea"/>
              </a:rPr>
              <a:t>공학</a:t>
            </a:r>
            <a:r>
              <a:rPr lang="en-US" altLang="ko-KR" sz="1100" dirty="0">
                <a:solidFill>
                  <a:srgbClr val="C00000"/>
                </a:solidFill>
                <a:latin typeface="+mn-ea"/>
              </a:rPr>
              <a:t>/</a:t>
            </a:r>
            <a:r>
              <a:rPr lang="ko-KR" altLang="en-US" sz="1100" dirty="0">
                <a:solidFill>
                  <a:srgbClr val="C00000"/>
                </a:solidFill>
                <a:latin typeface="+mn-ea"/>
              </a:rPr>
              <a:t>예체능 </a:t>
            </a:r>
            <a:r>
              <a:rPr lang="en-US" altLang="ko-KR" sz="1100" dirty="0" smtClean="0">
                <a:solidFill>
                  <a:srgbClr val="C00000"/>
                </a:solidFill>
                <a:latin typeface="+mn-ea"/>
              </a:rPr>
              <a:t>10</a:t>
            </a:r>
            <a:r>
              <a:rPr lang="ko-KR" altLang="en-US" sz="1100" dirty="0" smtClean="0">
                <a:solidFill>
                  <a:srgbClr val="C00000"/>
                </a:solidFill>
                <a:latin typeface="+mn-ea"/>
              </a:rPr>
              <a:t>명</a:t>
            </a:r>
            <a:r>
              <a:rPr lang="en-US" altLang="ko-KR" sz="1100" dirty="0">
                <a:solidFill>
                  <a:srgbClr val="C00000"/>
                </a:solidFill>
                <a:latin typeface="+mn-ea"/>
              </a:rPr>
              <a:t>)</a:t>
            </a:r>
            <a:r>
              <a:rPr lang="ko-KR" altLang="en-US" sz="1100" dirty="0">
                <a:solidFill>
                  <a:srgbClr val="C00000"/>
                </a:solidFill>
                <a:latin typeface="+mn-ea"/>
              </a:rPr>
              <a:t>에 </a:t>
            </a:r>
            <a:r>
              <a:rPr lang="ko-KR" altLang="en-US" sz="1100" dirty="0" err="1">
                <a:solidFill>
                  <a:srgbClr val="C00000"/>
                </a:solidFill>
                <a:latin typeface="+mn-ea"/>
              </a:rPr>
              <a:t>미달시</a:t>
            </a:r>
            <a:r>
              <a:rPr lang="ko-KR" altLang="en-US" sz="1100" dirty="0">
                <a:solidFill>
                  <a:srgbClr val="C00000"/>
                </a:solidFill>
                <a:latin typeface="+mn-ea"/>
              </a:rPr>
              <a:t> 해당년도 전공트랙 </a:t>
            </a:r>
            <a:r>
              <a:rPr lang="ko-KR" altLang="en-US" sz="1100" dirty="0" err="1">
                <a:solidFill>
                  <a:srgbClr val="C00000"/>
                </a:solidFill>
                <a:latin typeface="+mn-ea"/>
              </a:rPr>
              <a:t>미개설</a:t>
            </a:r>
            <a:r>
              <a:rPr lang="en-US" altLang="ko-KR" sz="1100" b="1" dirty="0">
                <a:solidFill>
                  <a:srgbClr val="C00000"/>
                </a:solidFill>
                <a:latin typeface="+mn-ea"/>
              </a:rPr>
              <a:t>(3</a:t>
            </a:r>
            <a:r>
              <a:rPr lang="ko-KR" altLang="en-US" sz="1100" b="1" dirty="0">
                <a:solidFill>
                  <a:srgbClr val="C00000"/>
                </a:solidFill>
                <a:latin typeface="+mn-ea"/>
              </a:rPr>
              <a:t>년 내 </a:t>
            </a:r>
            <a:r>
              <a:rPr lang="en-US" altLang="ko-KR" sz="1100" b="1" dirty="0">
                <a:solidFill>
                  <a:srgbClr val="C00000"/>
                </a:solidFill>
                <a:latin typeface="+mn-ea"/>
              </a:rPr>
              <a:t>2</a:t>
            </a:r>
            <a:r>
              <a:rPr lang="ko-KR" altLang="en-US" sz="1100" b="1" dirty="0">
                <a:solidFill>
                  <a:srgbClr val="C00000"/>
                </a:solidFill>
                <a:latin typeface="+mn-ea"/>
              </a:rPr>
              <a:t>회 </a:t>
            </a:r>
            <a:r>
              <a:rPr lang="ko-KR" altLang="en-US" sz="1100" b="1" dirty="0" err="1">
                <a:solidFill>
                  <a:srgbClr val="C00000"/>
                </a:solidFill>
                <a:latin typeface="+mn-ea"/>
              </a:rPr>
              <a:t>미달시</a:t>
            </a:r>
            <a:r>
              <a:rPr lang="ko-KR" altLang="en-US" sz="1100" b="1" dirty="0">
                <a:solidFill>
                  <a:srgbClr val="C00000"/>
                </a:solidFill>
                <a:latin typeface="+mn-ea"/>
              </a:rPr>
              <a:t> 폐지</a:t>
            </a:r>
            <a:r>
              <a:rPr lang="en-US" altLang="ko-KR" sz="1100" b="1" dirty="0">
                <a:solidFill>
                  <a:srgbClr val="C00000"/>
                </a:solidFill>
                <a:latin typeface="+mn-ea"/>
              </a:rPr>
              <a:t>)</a:t>
            </a:r>
            <a:endParaRPr lang="en-US" altLang="ko-KR" sz="1100" kern="0" spc="-70" dirty="0">
              <a:solidFill>
                <a:srgbClr val="000000"/>
              </a:solidFill>
              <a:latin typeface="+mn-ea"/>
            </a:endParaRPr>
          </a:p>
          <a:p>
            <a:pPr algn="just" fontAlgn="base">
              <a:lnSpc>
                <a:spcPct val="150000"/>
              </a:lnSpc>
            </a:pPr>
            <a:r>
              <a:rPr lang="ko-KR" altLang="en-US" sz="1200" kern="0" spc="-70" dirty="0">
                <a:solidFill>
                  <a:srgbClr val="000000"/>
                </a:solidFill>
                <a:latin typeface="+mn-ea"/>
              </a:rPr>
              <a:t> 나</a:t>
            </a:r>
            <a:r>
              <a:rPr lang="en-US" altLang="ko-KR" sz="1200" kern="0" spc="-70" dirty="0">
                <a:solidFill>
                  <a:srgbClr val="000000"/>
                </a:solidFill>
                <a:latin typeface="+mn-ea"/>
              </a:rPr>
              <a:t>. </a:t>
            </a:r>
            <a:r>
              <a:rPr lang="ko-KR" altLang="en-US" sz="1200" kern="0" spc="-70" dirty="0">
                <a:solidFill>
                  <a:srgbClr val="000000"/>
                </a:solidFill>
                <a:latin typeface="+mn-ea"/>
              </a:rPr>
              <a:t> 트랙 변경 </a:t>
            </a:r>
            <a:r>
              <a:rPr lang="en-US" altLang="ko-KR" sz="1200" kern="0" spc="-70" dirty="0">
                <a:solidFill>
                  <a:srgbClr val="000000"/>
                </a:solidFill>
                <a:latin typeface="+mn-ea"/>
              </a:rPr>
              <a:t>: </a:t>
            </a:r>
            <a:r>
              <a:rPr lang="ko-KR" altLang="en-US" sz="1200" dirty="0">
                <a:latin typeface="+mn-ea"/>
              </a:rPr>
              <a:t>학년초 소정의 기간에 변경</a:t>
            </a:r>
            <a:endParaRPr lang="en-US" altLang="ko-KR" sz="1200" kern="0" spc="-70" dirty="0">
              <a:solidFill>
                <a:srgbClr val="000000"/>
              </a:solidFill>
              <a:latin typeface="+mn-ea"/>
            </a:endParaRPr>
          </a:p>
          <a:p>
            <a:pPr algn="just" fontAlgn="base">
              <a:lnSpc>
                <a:spcPct val="150000"/>
              </a:lnSpc>
            </a:pPr>
            <a:r>
              <a:rPr lang="ko-KR" altLang="en-US" sz="1200" dirty="0">
                <a:solidFill>
                  <a:srgbClr val="00B0F0"/>
                </a:solidFill>
                <a:latin typeface="+mn-ea"/>
              </a:rPr>
              <a:t>  </a:t>
            </a:r>
            <a:r>
              <a:rPr lang="en-US" altLang="ko-KR" sz="1200" dirty="0">
                <a:solidFill>
                  <a:srgbClr val="00B0F0"/>
                </a:solidFill>
                <a:latin typeface="+mn-ea"/>
              </a:rPr>
              <a:t>1)</a:t>
            </a:r>
            <a:r>
              <a:rPr lang="ko-KR" altLang="en-US" sz="1200" dirty="0">
                <a:solidFill>
                  <a:srgbClr val="00B0F0"/>
                </a:solidFill>
                <a:latin typeface="+mn-ea"/>
              </a:rPr>
              <a:t> 제</a:t>
            </a:r>
            <a:r>
              <a:rPr lang="en-US" altLang="ko-KR" sz="1200" dirty="0">
                <a:solidFill>
                  <a:srgbClr val="00B0F0"/>
                </a:solidFill>
                <a:latin typeface="+mn-ea"/>
              </a:rPr>
              <a:t>1</a:t>
            </a:r>
            <a:r>
              <a:rPr lang="ko-KR" altLang="en-US" sz="1200" dirty="0">
                <a:solidFill>
                  <a:srgbClr val="00B0F0"/>
                </a:solidFill>
                <a:latin typeface="+mn-ea"/>
              </a:rPr>
              <a:t>전공트랙 변경 </a:t>
            </a:r>
            <a:r>
              <a:rPr lang="en-US" altLang="ko-KR" sz="1200" dirty="0">
                <a:latin typeface="+mn-ea"/>
              </a:rPr>
              <a:t>: </a:t>
            </a:r>
            <a:r>
              <a:rPr lang="ko-KR" altLang="en-US" sz="1200" b="1" dirty="0">
                <a:solidFill>
                  <a:srgbClr val="0070C0"/>
                </a:solidFill>
                <a:latin typeface="+mn-ea"/>
              </a:rPr>
              <a:t>소속 </a:t>
            </a:r>
            <a:r>
              <a:rPr lang="ko-KR" altLang="en-US" sz="1200" b="1" dirty="0" err="1">
                <a:solidFill>
                  <a:srgbClr val="0070C0"/>
                </a:solidFill>
                <a:latin typeface="+mn-ea"/>
              </a:rPr>
              <a:t>학부내에서</a:t>
            </a:r>
            <a:r>
              <a:rPr lang="ko-KR" altLang="en-US" sz="1200" b="1" dirty="0">
                <a:solidFill>
                  <a:srgbClr val="0070C0"/>
                </a:solidFill>
                <a:latin typeface="+mn-ea"/>
              </a:rPr>
              <a:t> </a:t>
            </a:r>
            <a:r>
              <a:rPr lang="ko-KR" altLang="en-US" sz="1200" b="1" dirty="0" err="1">
                <a:solidFill>
                  <a:srgbClr val="0070C0"/>
                </a:solidFill>
                <a:latin typeface="+mn-ea"/>
              </a:rPr>
              <a:t>전공재배정</a:t>
            </a:r>
            <a:r>
              <a:rPr lang="ko-KR" altLang="en-US" sz="1200" b="1" dirty="0">
                <a:solidFill>
                  <a:srgbClr val="0070C0"/>
                </a:solidFill>
                <a:latin typeface="+mn-ea"/>
              </a:rPr>
              <a:t> 후 제</a:t>
            </a:r>
            <a:r>
              <a:rPr lang="en-US" altLang="ko-KR" sz="1200" b="1" dirty="0">
                <a:solidFill>
                  <a:srgbClr val="0070C0"/>
                </a:solidFill>
                <a:latin typeface="+mn-ea"/>
              </a:rPr>
              <a:t>1</a:t>
            </a:r>
            <a:r>
              <a:rPr lang="ko-KR" altLang="en-US" sz="1200" b="1" dirty="0">
                <a:solidFill>
                  <a:srgbClr val="0070C0"/>
                </a:solidFill>
                <a:latin typeface="+mn-ea"/>
              </a:rPr>
              <a:t>트랙 신청</a:t>
            </a:r>
            <a:endParaRPr lang="en-US" altLang="ko-KR" sz="1200" b="1" dirty="0">
              <a:latin typeface="+mn-ea"/>
            </a:endParaRPr>
          </a:p>
          <a:p>
            <a:pPr algn="just" fontAlgn="base">
              <a:lnSpc>
                <a:spcPct val="150000"/>
              </a:lnSpc>
            </a:pPr>
            <a:r>
              <a:rPr lang="en-US" altLang="ko-KR" sz="1200" dirty="0">
                <a:latin typeface="+mn-ea"/>
              </a:rPr>
              <a:t>    (* </a:t>
            </a:r>
            <a:r>
              <a:rPr lang="ko-KR" altLang="en-US" sz="1200" dirty="0">
                <a:latin typeface="+mn-ea"/>
              </a:rPr>
              <a:t>다른 모집단위로 제</a:t>
            </a:r>
            <a:r>
              <a:rPr lang="en-US" altLang="ko-KR" sz="1200" dirty="0">
                <a:latin typeface="+mn-ea"/>
              </a:rPr>
              <a:t>1</a:t>
            </a:r>
            <a:r>
              <a:rPr lang="ko-KR" altLang="en-US" sz="1200" dirty="0">
                <a:latin typeface="+mn-ea"/>
              </a:rPr>
              <a:t>전공트랙을 변경할 시는 학부</a:t>
            </a:r>
            <a:r>
              <a:rPr lang="en-US" altLang="ko-KR" sz="1200" dirty="0">
                <a:latin typeface="+mn-ea"/>
              </a:rPr>
              <a:t>(</a:t>
            </a:r>
            <a:r>
              <a:rPr lang="ko-KR" altLang="en-US" sz="1200" dirty="0">
                <a:latin typeface="+mn-ea"/>
              </a:rPr>
              <a:t>과</a:t>
            </a:r>
            <a:r>
              <a:rPr lang="en-US" altLang="ko-KR" sz="1200" dirty="0">
                <a:latin typeface="+mn-ea"/>
              </a:rPr>
              <a:t>)</a:t>
            </a:r>
            <a:r>
              <a:rPr lang="ko-KR" altLang="en-US" sz="1200" dirty="0">
                <a:latin typeface="+mn-ea"/>
              </a:rPr>
              <a:t>를</a:t>
            </a:r>
            <a:r>
              <a:rPr lang="en-US" altLang="ko-KR" sz="1200" dirty="0">
                <a:latin typeface="+mn-ea"/>
              </a:rPr>
              <a:t> </a:t>
            </a:r>
            <a:r>
              <a:rPr lang="ko-KR" altLang="en-US" sz="1200" dirty="0">
                <a:latin typeface="+mn-ea"/>
              </a:rPr>
              <a:t>변경하면 됨</a:t>
            </a:r>
            <a:r>
              <a:rPr lang="en-US" altLang="ko-KR" sz="1200" dirty="0">
                <a:latin typeface="+mn-ea"/>
              </a:rPr>
              <a:t>)</a:t>
            </a:r>
            <a:r>
              <a:rPr lang="ko-KR" altLang="en-US" sz="1200" dirty="0">
                <a:latin typeface="+mn-ea"/>
              </a:rPr>
              <a:t> </a:t>
            </a:r>
            <a:endParaRPr lang="en-US" altLang="ko-KR" sz="1200" dirty="0">
              <a:latin typeface="+mn-ea"/>
            </a:endParaRPr>
          </a:p>
          <a:p>
            <a:pPr algn="just" fontAlgn="base">
              <a:lnSpc>
                <a:spcPct val="150000"/>
              </a:lnSpc>
            </a:pPr>
            <a:r>
              <a:rPr lang="ko-KR" altLang="en-US" sz="1200" dirty="0">
                <a:solidFill>
                  <a:srgbClr val="00B0F0"/>
                </a:solidFill>
                <a:latin typeface="+mn-ea"/>
              </a:rPr>
              <a:t>  </a:t>
            </a:r>
            <a:r>
              <a:rPr lang="en-US" altLang="ko-KR" sz="1200" dirty="0">
                <a:solidFill>
                  <a:srgbClr val="00B0F0"/>
                </a:solidFill>
                <a:latin typeface="+mn-ea"/>
              </a:rPr>
              <a:t>2)</a:t>
            </a:r>
            <a:r>
              <a:rPr lang="ko-KR" altLang="en-US" sz="1200" dirty="0">
                <a:solidFill>
                  <a:srgbClr val="00B0F0"/>
                </a:solidFill>
                <a:latin typeface="+mn-ea"/>
              </a:rPr>
              <a:t> 제</a:t>
            </a:r>
            <a:r>
              <a:rPr lang="en-US" altLang="ko-KR" sz="1200" dirty="0">
                <a:solidFill>
                  <a:srgbClr val="00B0F0"/>
                </a:solidFill>
                <a:latin typeface="+mn-ea"/>
              </a:rPr>
              <a:t>2</a:t>
            </a:r>
            <a:r>
              <a:rPr lang="ko-KR" altLang="en-US" sz="1200" dirty="0">
                <a:solidFill>
                  <a:srgbClr val="00B0F0"/>
                </a:solidFill>
                <a:latin typeface="+mn-ea"/>
              </a:rPr>
              <a:t>전공트랙 변경 </a:t>
            </a:r>
            <a:r>
              <a:rPr lang="en-US" altLang="ko-KR" sz="1200" dirty="0">
                <a:latin typeface="+mn-ea"/>
              </a:rPr>
              <a:t>: </a:t>
            </a:r>
            <a:r>
              <a:rPr lang="ko-KR" altLang="en-US" sz="1200" dirty="0">
                <a:latin typeface="+mn-ea"/>
              </a:rPr>
              <a:t>자유롭게 변경이 가능함</a:t>
            </a:r>
            <a:r>
              <a:rPr lang="en-US" altLang="ko-KR" sz="1200" dirty="0">
                <a:latin typeface="+mn-ea"/>
              </a:rPr>
              <a:t>. </a:t>
            </a:r>
          </a:p>
          <a:p>
            <a:pPr algn="just" fontAlgn="base">
              <a:lnSpc>
                <a:spcPct val="150000"/>
              </a:lnSpc>
            </a:pPr>
            <a:r>
              <a:rPr lang="ko-KR" altLang="en-US" sz="1200" dirty="0">
                <a:latin typeface="+mn-ea"/>
              </a:rPr>
              <a:t>   </a:t>
            </a:r>
            <a:r>
              <a:rPr lang="en-US" altLang="ko-KR" sz="1200" dirty="0">
                <a:solidFill>
                  <a:srgbClr val="0070C0"/>
                </a:solidFill>
                <a:latin typeface="+mn-ea"/>
              </a:rPr>
              <a:t>※ </a:t>
            </a:r>
            <a:r>
              <a:rPr lang="ko-KR" altLang="en-US" sz="1200" dirty="0">
                <a:solidFill>
                  <a:srgbClr val="0070C0"/>
                </a:solidFill>
                <a:latin typeface="+mn-ea"/>
              </a:rPr>
              <a:t>특기사항 </a:t>
            </a:r>
            <a:r>
              <a:rPr lang="en-US" altLang="ko-KR" sz="1200" dirty="0">
                <a:solidFill>
                  <a:srgbClr val="0070C0"/>
                </a:solidFill>
                <a:latin typeface="+mn-ea"/>
              </a:rPr>
              <a:t>: </a:t>
            </a:r>
            <a:r>
              <a:rPr lang="ko-KR" altLang="en-US" sz="1200" dirty="0">
                <a:solidFill>
                  <a:srgbClr val="C00000"/>
                </a:solidFill>
                <a:latin typeface="+mn-ea"/>
              </a:rPr>
              <a:t>총 </a:t>
            </a:r>
            <a:r>
              <a:rPr lang="en-US" altLang="ko-KR" sz="1200" dirty="0">
                <a:solidFill>
                  <a:srgbClr val="C00000"/>
                </a:solidFill>
                <a:latin typeface="+mn-ea"/>
              </a:rPr>
              <a:t>2</a:t>
            </a:r>
            <a:r>
              <a:rPr lang="ko-KR" altLang="en-US" sz="1200" dirty="0">
                <a:solidFill>
                  <a:srgbClr val="C00000"/>
                </a:solidFill>
                <a:latin typeface="+mn-ea"/>
              </a:rPr>
              <a:t>회의 변경 제공</a:t>
            </a:r>
            <a:r>
              <a:rPr lang="en-US" altLang="ko-KR" sz="1200" dirty="0">
                <a:solidFill>
                  <a:srgbClr val="C00000"/>
                </a:solidFill>
                <a:latin typeface="+mn-ea"/>
              </a:rPr>
              <a:t>, </a:t>
            </a:r>
            <a:r>
              <a:rPr lang="ko-KR" altLang="en-US" sz="1200" dirty="0">
                <a:solidFill>
                  <a:srgbClr val="C00000"/>
                </a:solidFill>
                <a:latin typeface="+mn-ea"/>
              </a:rPr>
              <a:t>인원 제한 없음</a:t>
            </a:r>
            <a:r>
              <a:rPr lang="en-US" altLang="ko-KR" sz="1200" dirty="0">
                <a:solidFill>
                  <a:srgbClr val="C00000"/>
                </a:solidFill>
                <a:latin typeface="+mn-ea"/>
              </a:rPr>
              <a:t>.</a:t>
            </a:r>
            <a:endParaRPr lang="en-US" altLang="ko-KR" sz="1200" dirty="0">
              <a:latin typeface="+mn-ea"/>
            </a:endParaRPr>
          </a:p>
          <a:p>
            <a:pPr algn="just" fontAlgn="base">
              <a:lnSpc>
                <a:spcPct val="150000"/>
              </a:lnSpc>
            </a:pPr>
            <a:r>
              <a:rPr lang="ko-KR" altLang="en-US" sz="1200" kern="0" spc="-70" dirty="0">
                <a:solidFill>
                  <a:srgbClr val="000000"/>
                </a:solidFill>
                <a:latin typeface="+mn-ea"/>
              </a:rPr>
              <a:t> 다</a:t>
            </a:r>
            <a:r>
              <a:rPr lang="en-US" altLang="ko-KR" sz="1200" kern="0" spc="-70" dirty="0">
                <a:solidFill>
                  <a:srgbClr val="000000"/>
                </a:solidFill>
                <a:latin typeface="+mn-ea"/>
              </a:rPr>
              <a:t>. </a:t>
            </a:r>
            <a:r>
              <a:rPr lang="ko-KR" altLang="en-US" sz="1200" kern="0" spc="-70" dirty="0">
                <a:solidFill>
                  <a:srgbClr val="000000"/>
                </a:solidFill>
                <a:latin typeface="+mn-ea"/>
              </a:rPr>
              <a:t> 학부</a:t>
            </a:r>
            <a:r>
              <a:rPr lang="en-US" altLang="ko-KR" sz="1200" kern="0" spc="-70" dirty="0">
                <a:solidFill>
                  <a:srgbClr val="000000"/>
                </a:solidFill>
                <a:latin typeface="+mn-ea"/>
              </a:rPr>
              <a:t>(</a:t>
            </a:r>
            <a:r>
              <a:rPr lang="ko-KR" altLang="en-US" sz="1200" kern="0" spc="-70" dirty="0">
                <a:solidFill>
                  <a:srgbClr val="000000"/>
                </a:solidFill>
                <a:latin typeface="+mn-ea"/>
              </a:rPr>
              <a:t>과</a:t>
            </a:r>
            <a:r>
              <a:rPr lang="en-US" altLang="ko-KR" sz="1200" kern="0" spc="-70" dirty="0">
                <a:solidFill>
                  <a:srgbClr val="000000"/>
                </a:solidFill>
                <a:latin typeface="+mn-ea"/>
              </a:rPr>
              <a:t>) </a:t>
            </a:r>
            <a:r>
              <a:rPr lang="ko-KR" altLang="en-US" sz="1200" kern="0" spc="-70" dirty="0">
                <a:solidFill>
                  <a:srgbClr val="000000"/>
                </a:solidFill>
                <a:latin typeface="+mn-ea"/>
              </a:rPr>
              <a:t>변경</a:t>
            </a:r>
            <a:r>
              <a:rPr lang="en-US" altLang="ko-KR" sz="1200" kern="0" spc="-70" dirty="0">
                <a:solidFill>
                  <a:srgbClr val="000000"/>
                </a:solidFill>
                <a:latin typeface="+mn-ea"/>
              </a:rPr>
              <a:t>(</a:t>
            </a:r>
            <a:r>
              <a:rPr lang="ko-KR" altLang="en-US" sz="1200" kern="0" spc="-70" dirty="0">
                <a:solidFill>
                  <a:srgbClr val="000000"/>
                </a:solidFill>
                <a:latin typeface="+mn-ea"/>
              </a:rPr>
              <a:t>편입생 제외</a:t>
            </a:r>
            <a:r>
              <a:rPr lang="en-US" altLang="ko-KR" sz="1200" kern="0" spc="-70" dirty="0">
                <a:solidFill>
                  <a:srgbClr val="000000"/>
                </a:solidFill>
                <a:latin typeface="+mn-ea"/>
              </a:rPr>
              <a:t>)</a:t>
            </a:r>
            <a:r>
              <a:rPr lang="ko-KR" altLang="en-US" sz="1200" kern="0" spc="-70" dirty="0">
                <a:solidFill>
                  <a:srgbClr val="000000"/>
                </a:solidFill>
                <a:latin typeface="+mn-ea"/>
              </a:rPr>
              <a:t> </a:t>
            </a:r>
            <a:endParaRPr lang="en-US" altLang="ko-KR" sz="1200" kern="0" spc="-70" dirty="0">
              <a:solidFill>
                <a:srgbClr val="000000"/>
              </a:solidFill>
              <a:latin typeface="+mn-ea"/>
            </a:endParaRPr>
          </a:p>
          <a:p>
            <a:pPr algn="just" fontAlgn="base">
              <a:lnSpc>
                <a:spcPct val="150000"/>
              </a:lnSpc>
            </a:pPr>
            <a:r>
              <a:rPr lang="ko-KR" altLang="en-US" sz="1200" dirty="0">
                <a:latin typeface="+mn-ea"/>
              </a:rPr>
              <a:t>  </a:t>
            </a:r>
            <a:r>
              <a:rPr lang="en-US" altLang="ko-KR" sz="1200" dirty="0">
                <a:latin typeface="+mn-ea"/>
              </a:rPr>
              <a:t>1)</a:t>
            </a:r>
            <a:r>
              <a:rPr lang="ko-KR" altLang="en-US" sz="1200" dirty="0">
                <a:latin typeface="+mn-ea"/>
              </a:rPr>
              <a:t> 제</a:t>
            </a:r>
            <a:r>
              <a:rPr lang="en-US" altLang="ko-KR" sz="1200" dirty="0">
                <a:latin typeface="+mn-ea"/>
              </a:rPr>
              <a:t>1</a:t>
            </a:r>
            <a:r>
              <a:rPr lang="ko-KR" altLang="en-US" sz="1200" dirty="0">
                <a:latin typeface="+mn-ea"/>
              </a:rPr>
              <a:t>트랙을 타 모집단위로 변경 </a:t>
            </a:r>
            <a:r>
              <a:rPr lang="en-US" altLang="ko-KR" sz="1200" dirty="0">
                <a:latin typeface="+mn-ea"/>
              </a:rPr>
              <a:t>: </a:t>
            </a:r>
            <a:r>
              <a:rPr lang="ko-KR" altLang="en-US" sz="1200" dirty="0">
                <a:solidFill>
                  <a:srgbClr val="C00000"/>
                </a:solidFill>
                <a:latin typeface="+mn-ea"/>
              </a:rPr>
              <a:t>학부</a:t>
            </a:r>
            <a:r>
              <a:rPr lang="en-US" altLang="ko-KR" sz="1200" dirty="0">
                <a:solidFill>
                  <a:srgbClr val="C00000"/>
                </a:solidFill>
                <a:latin typeface="+mn-ea"/>
              </a:rPr>
              <a:t>(</a:t>
            </a:r>
            <a:r>
              <a:rPr lang="ko-KR" altLang="en-US" sz="1200" dirty="0">
                <a:solidFill>
                  <a:srgbClr val="C00000"/>
                </a:solidFill>
                <a:latin typeface="+mn-ea"/>
              </a:rPr>
              <a:t>과</a:t>
            </a:r>
            <a:r>
              <a:rPr lang="en-US" altLang="ko-KR" sz="1200" dirty="0">
                <a:solidFill>
                  <a:srgbClr val="C00000"/>
                </a:solidFill>
                <a:latin typeface="+mn-ea"/>
              </a:rPr>
              <a:t>)</a:t>
            </a:r>
            <a:r>
              <a:rPr lang="ko-KR" altLang="en-US" sz="1200" dirty="0">
                <a:solidFill>
                  <a:srgbClr val="C00000"/>
                </a:solidFill>
                <a:latin typeface="+mn-ea"/>
              </a:rPr>
              <a:t> 변경 절차 </a:t>
            </a:r>
            <a:r>
              <a:rPr lang="ko-KR" altLang="en-US" sz="1200" dirty="0" smtClean="0">
                <a:solidFill>
                  <a:srgbClr val="C00000"/>
                </a:solidFill>
                <a:latin typeface="+mn-ea"/>
              </a:rPr>
              <a:t>필요</a:t>
            </a:r>
            <a:r>
              <a:rPr lang="en-US" altLang="ko-KR" sz="1200" dirty="0" smtClean="0">
                <a:solidFill>
                  <a:srgbClr val="040494"/>
                </a:solidFill>
                <a:latin typeface="+mn-ea"/>
              </a:rPr>
              <a:t>(</a:t>
            </a:r>
            <a:r>
              <a:rPr lang="ko-KR" altLang="en-US" sz="1200" dirty="0" smtClean="0">
                <a:solidFill>
                  <a:srgbClr val="040494"/>
                </a:solidFill>
                <a:latin typeface="+mn-ea"/>
              </a:rPr>
              <a:t>학사정보시스템 직접 변경 불가</a:t>
            </a:r>
            <a:r>
              <a:rPr lang="en-US" altLang="ko-KR" sz="1200" dirty="0" smtClean="0">
                <a:solidFill>
                  <a:srgbClr val="040494"/>
                </a:solidFill>
                <a:latin typeface="+mn-ea"/>
              </a:rPr>
              <a:t>)</a:t>
            </a:r>
            <a:endParaRPr lang="en-US" altLang="ko-KR" sz="1100" dirty="0">
              <a:solidFill>
                <a:srgbClr val="040494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ko-KR" sz="11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1100" dirty="0">
              <a:solidFill>
                <a:schemeClr val="tx1"/>
              </a:solidFill>
            </a:endParaRPr>
          </a:p>
        </p:txBody>
      </p:sp>
      <p:sp>
        <p:nvSpPr>
          <p:cNvPr id="8" name="제목 17"/>
          <p:cNvSpPr txBox="1">
            <a:spLocks/>
          </p:cNvSpPr>
          <p:nvPr/>
        </p:nvSpPr>
        <p:spPr>
          <a:xfrm>
            <a:off x="1057596" y="696982"/>
            <a:ext cx="8372475" cy="55530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800" dirty="0" smtClean="0">
                <a:solidFill>
                  <a:schemeClr val="bg1"/>
                </a:solidFill>
              </a:rPr>
              <a:t>Ⅰ.   </a:t>
            </a:r>
            <a:r>
              <a:rPr lang="ko-KR" altLang="en-US" sz="1800" b="1" dirty="0" err="1" smtClean="0">
                <a:latin typeface="+mn-ea"/>
                <a:ea typeface="+mn-ea"/>
              </a:rPr>
              <a:t>듀얼</a:t>
            </a:r>
            <a:r>
              <a:rPr lang="ko-KR" altLang="en-US" sz="1800" b="1" dirty="0" err="1" smtClean="0">
                <a:effectLst>
                  <a:outerShdw sx="0" sy="0">
                    <a:srgbClr val="000000"/>
                  </a:outerShdw>
                </a:effectLst>
                <a:latin typeface="+mn-ea"/>
                <a:ea typeface="+mn-ea"/>
              </a:rPr>
              <a:t>트랙이수제</a:t>
            </a:r>
            <a:r>
              <a:rPr lang="ko-KR" altLang="en-US" sz="1800" b="1" dirty="0" smtClean="0">
                <a:effectLst>
                  <a:outerShdw sx="0" sy="0">
                    <a:srgbClr val="000000"/>
                  </a:outerShdw>
                </a:effectLst>
                <a:latin typeface="+mn-ea"/>
                <a:ea typeface="+mn-ea"/>
              </a:rPr>
              <a:t> 운영방안</a:t>
            </a:r>
            <a:endParaRPr lang="en-US" altLang="ko-KR" sz="1800" b="1" dirty="0">
              <a:effectLst>
                <a:outerShdw sx="0" sy="0">
                  <a:srgbClr val="000000"/>
                </a:outerShdw>
              </a:effectLst>
              <a:latin typeface="+mn-ea"/>
              <a:ea typeface="+mn-ea"/>
            </a:endParaRPr>
          </a:p>
        </p:txBody>
      </p:sp>
      <p:sp>
        <p:nvSpPr>
          <p:cNvPr id="9" name="Rectangle 304"/>
          <p:cNvSpPr>
            <a:spLocks noChangeArrowheads="1"/>
          </p:cNvSpPr>
          <p:nvPr/>
        </p:nvSpPr>
        <p:spPr bwMode="auto">
          <a:xfrm>
            <a:off x="461921" y="696982"/>
            <a:ext cx="106679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defRPr/>
            </a:pPr>
            <a:r>
              <a:rPr lang="en-US" altLang="ko-KR" sz="1500" b="1" dirty="0">
                <a:solidFill>
                  <a:srgbClr val="312A6D"/>
                </a:solidFill>
                <a:latin typeface="+mj-ea"/>
                <a:ea typeface="+mj-ea"/>
              </a:rPr>
              <a:t>Section 1</a:t>
            </a:r>
            <a:r>
              <a:rPr lang="en-US" altLang="ko-KR" sz="1500" b="1" dirty="0" smtClean="0">
                <a:solidFill>
                  <a:srgbClr val="312A6D"/>
                </a:solidFill>
                <a:latin typeface="+mj-ea"/>
                <a:ea typeface="+mj-ea"/>
              </a:rPr>
              <a:t>.</a:t>
            </a:r>
            <a:endParaRPr lang="en-US" altLang="ko-KR" sz="1500" b="1" dirty="0">
              <a:solidFill>
                <a:srgbClr val="312A6D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2696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7E677-4F6A-4938-A403-5EDA1326F071}" type="slidenum">
              <a:rPr lang="ko-KR" altLang="en-US" smtClean="0"/>
              <a:t>8</a:t>
            </a:fld>
            <a:endParaRPr lang="ko-KR" altLang="en-US"/>
          </a:p>
        </p:txBody>
      </p:sp>
      <p:sp>
        <p:nvSpPr>
          <p:cNvPr id="47" name="TextBox 46"/>
          <p:cNvSpPr txBox="1"/>
          <p:nvPr/>
        </p:nvSpPr>
        <p:spPr>
          <a:xfrm>
            <a:off x="7277411" y="219945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800" spc="-3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1 / </a:t>
            </a:r>
          </a:p>
        </p:txBody>
      </p:sp>
      <p:pic>
        <p:nvPicPr>
          <p:cNvPr id="50" name="그림 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9190" y="229998"/>
            <a:ext cx="795340" cy="734584"/>
          </a:xfrm>
          <a:prstGeom prst="rect">
            <a:avLst/>
          </a:prstGeom>
        </p:spPr>
      </p:pic>
      <p:grpSp>
        <p:nvGrpSpPr>
          <p:cNvPr id="6" name="그룹 5">
            <a:extLst>
              <a:ext uri="{FF2B5EF4-FFF2-40B4-BE49-F238E27FC236}">
                <a16:creationId xmlns:a16="http://schemas.microsoft.com/office/drawing/2014/main" id="{FE84127C-926C-404D-B270-2B4B52B6C380}"/>
              </a:ext>
            </a:extLst>
          </p:cNvPr>
          <p:cNvGrpSpPr/>
          <p:nvPr/>
        </p:nvGrpSpPr>
        <p:grpSpPr>
          <a:xfrm>
            <a:off x="1650819" y="5830927"/>
            <a:ext cx="5940000" cy="288000"/>
            <a:chOff x="1374305" y="6053974"/>
            <a:chExt cx="5940000" cy="288000"/>
          </a:xfrm>
        </p:grpSpPr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BC8FC89B-589C-4AAB-92A2-295F5F28AC47}"/>
                </a:ext>
              </a:extLst>
            </p:cNvPr>
            <p:cNvSpPr/>
            <p:nvPr/>
          </p:nvSpPr>
          <p:spPr>
            <a:xfrm>
              <a:off x="1374305" y="6053974"/>
              <a:ext cx="5940000" cy="288000"/>
            </a:xfrm>
            <a:prstGeom prst="rect">
              <a:avLst/>
            </a:prstGeom>
            <a:noFill/>
            <a:ln w="19050">
              <a:solidFill>
                <a:schemeClr val="tx1">
                  <a:lumMod val="50000"/>
                  <a:lumOff val="50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 b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73B2EAD-B3E0-446A-85C3-4EEDCE5285D4}"/>
                </a:ext>
              </a:extLst>
            </p:cNvPr>
            <p:cNvSpPr txBox="1"/>
            <p:nvPr/>
          </p:nvSpPr>
          <p:spPr>
            <a:xfrm>
              <a:off x="1464305" y="6059475"/>
              <a:ext cx="5760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b="1" dirty="0">
                  <a:latin typeface="+mn-ea"/>
                </a:rPr>
                <a:t>차년도 </a:t>
              </a:r>
              <a:r>
                <a:rPr lang="en-US" altLang="ko-KR" sz="1200" b="1" dirty="0">
                  <a:latin typeface="+mn-ea"/>
                </a:rPr>
                <a:t>1</a:t>
              </a:r>
              <a:r>
                <a:rPr lang="ko-KR" altLang="en-US" sz="1200" b="1" dirty="0">
                  <a:latin typeface="+mn-ea"/>
                </a:rPr>
                <a:t>학기 시간표 작성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11E108F5-1781-41A4-8CA7-314311AFBBE5}"/>
              </a:ext>
            </a:extLst>
          </p:cNvPr>
          <p:cNvSpPr txBox="1"/>
          <p:nvPr/>
        </p:nvSpPr>
        <p:spPr>
          <a:xfrm>
            <a:off x="675425" y="1589223"/>
            <a:ext cx="108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rgbClr val="0070C0"/>
                </a:solidFill>
                <a:latin typeface="+mn-ea"/>
              </a:rPr>
              <a:t>[</a:t>
            </a:r>
            <a:r>
              <a:rPr lang="ko-KR" altLang="en-US" sz="1200" dirty="0">
                <a:solidFill>
                  <a:srgbClr val="0070C0"/>
                </a:solidFill>
                <a:latin typeface="+mn-ea"/>
              </a:rPr>
              <a:t>교 무 처</a:t>
            </a:r>
            <a:r>
              <a:rPr lang="en-US" altLang="ko-KR" sz="1200" dirty="0">
                <a:solidFill>
                  <a:srgbClr val="0070C0"/>
                </a:solidFill>
                <a:latin typeface="+mn-ea"/>
              </a:rPr>
              <a:t>]</a:t>
            </a:r>
            <a:endParaRPr lang="ko-KR" altLang="en-US" sz="1200" dirty="0">
              <a:solidFill>
                <a:srgbClr val="0070C0"/>
              </a:solidFill>
              <a:latin typeface="+mn-ea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F5F837-A320-48C2-9359-DA7859172FAC}"/>
              </a:ext>
            </a:extLst>
          </p:cNvPr>
          <p:cNvSpPr txBox="1"/>
          <p:nvPr/>
        </p:nvSpPr>
        <p:spPr>
          <a:xfrm>
            <a:off x="675425" y="5137929"/>
            <a:ext cx="108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rgbClr val="0070C0"/>
                </a:solidFill>
                <a:latin typeface="+mn-ea"/>
              </a:rPr>
              <a:t>[</a:t>
            </a:r>
            <a:r>
              <a:rPr lang="ko-KR" altLang="en-US" sz="1200" dirty="0">
                <a:solidFill>
                  <a:srgbClr val="0070C0"/>
                </a:solidFill>
                <a:latin typeface="+mn-ea"/>
              </a:rPr>
              <a:t>교 무 처</a:t>
            </a:r>
            <a:r>
              <a:rPr lang="en-US" altLang="ko-KR" sz="1200" dirty="0">
                <a:solidFill>
                  <a:srgbClr val="0070C0"/>
                </a:solidFill>
                <a:latin typeface="+mn-ea"/>
              </a:rPr>
              <a:t>]</a:t>
            </a:r>
            <a:endParaRPr lang="ko-KR" altLang="en-US" sz="1200" dirty="0">
              <a:solidFill>
                <a:srgbClr val="0070C0"/>
              </a:solidFill>
              <a:latin typeface="+mn-ea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F13CA8-9376-4F6A-9BA1-0E78D9B41D78}"/>
              </a:ext>
            </a:extLst>
          </p:cNvPr>
          <p:cNvSpPr txBox="1"/>
          <p:nvPr/>
        </p:nvSpPr>
        <p:spPr>
          <a:xfrm>
            <a:off x="675425" y="5835018"/>
            <a:ext cx="108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5">
                    <a:lumMod val="75000"/>
                  </a:schemeClr>
                </a:solidFill>
                <a:latin typeface="+mn-ea"/>
              </a:rPr>
              <a:t>[</a:t>
            </a:r>
            <a:r>
              <a:rPr lang="ko-KR" altLang="en-US" sz="1200" b="1" dirty="0">
                <a:solidFill>
                  <a:schemeClr val="accent5">
                    <a:lumMod val="75000"/>
                  </a:schemeClr>
                </a:solidFill>
                <a:latin typeface="+mn-ea"/>
              </a:rPr>
              <a:t>학부</a:t>
            </a:r>
            <a:r>
              <a:rPr lang="en-US" altLang="ko-KR" sz="1200" b="1" dirty="0">
                <a:solidFill>
                  <a:schemeClr val="accent5">
                    <a:lumMod val="75000"/>
                  </a:schemeClr>
                </a:solidFill>
                <a:latin typeface="+mn-ea"/>
              </a:rPr>
              <a:t>(</a:t>
            </a:r>
            <a:r>
              <a:rPr lang="ko-KR" altLang="en-US" sz="1200" b="1" dirty="0">
                <a:solidFill>
                  <a:schemeClr val="accent5">
                    <a:lumMod val="75000"/>
                  </a:schemeClr>
                </a:solidFill>
                <a:latin typeface="+mn-ea"/>
              </a:rPr>
              <a:t>과</a:t>
            </a:r>
            <a:r>
              <a:rPr lang="en-US" altLang="ko-KR" sz="1200" b="1" dirty="0">
                <a:solidFill>
                  <a:schemeClr val="accent5">
                    <a:lumMod val="75000"/>
                  </a:schemeClr>
                </a:solidFill>
                <a:latin typeface="+mn-ea"/>
              </a:rPr>
              <a:t>)]</a:t>
            </a:r>
            <a:endParaRPr lang="ko-KR" altLang="en-US" sz="1200" b="1" dirty="0">
              <a:solidFill>
                <a:schemeClr val="accent5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431CD7-73FB-4335-A76E-4F535CECB3EB}"/>
              </a:ext>
            </a:extLst>
          </p:cNvPr>
          <p:cNvSpPr txBox="1"/>
          <p:nvPr/>
        </p:nvSpPr>
        <p:spPr>
          <a:xfrm>
            <a:off x="675425" y="2663610"/>
            <a:ext cx="108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5">
                    <a:lumMod val="75000"/>
                  </a:schemeClr>
                </a:solidFill>
                <a:latin typeface="+mn-ea"/>
              </a:rPr>
              <a:t>[</a:t>
            </a:r>
            <a:r>
              <a:rPr lang="ko-KR" altLang="en-US" sz="1200" b="1" dirty="0">
                <a:solidFill>
                  <a:schemeClr val="accent5">
                    <a:lumMod val="75000"/>
                  </a:schemeClr>
                </a:solidFill>
                <a:latin typeface="+mn-ea"/>
              </a:rPr>
              <a:t>학부</a:t>
            </a:r>
            <a:r>
              <a:rPr lang="en-US" altLang="ko-KR" sz="1200" b="1" dirty="0">
                <a:solidFill>
                  <a:schemeClr val="accent5">
                    <a:lumMod val="75000"/>
                  </a:schemeClr>
                </a:solidFill>
                <a:latin typeface="+mn-ea"/>
              </a:rPr>
              <a:t>(</a:t>
            </a:r>
            <a:r>
              <a:rPr lang="ko-KR" altLang="en-US" sz="1200" b="1" dirty="0">
                <a:solidFill>
                  <a:schemeClr val="accent5">
                    <a:lumMod val="75000"/>
                  </a:schemeClr>
                </a:solidFill>
                <a:latin typeface="+mn-ea"/>
              </a:rPr>
              <a:t>과</a:t>
            </a:r>
            <a:r>
              <a:rPr lang="en-US" altLang="ko-KR" sz="1200" b="1" dirty="0">
                <a:solidFill>
                  <a:schemeClr val="accent5">
                    <a:lumMod val="75000"/>
                  </a:schemeClr>
                </a:solidFill>
                <a:latin typeface="+mn-ea"/>
              </a:rPr>
              <a:t>)]</a:t>
            </a:r>
            <a:endParaRPr lang="ko-KR" altLang="en-US" sz="1200" b="1" dirty="0">
              <a:solidFill>
                <a:schemeClr val="accent5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2A0EC02-5F5E-4DAE-AC4B-D3DD0F11E805}"/>
              </a:ext>
            </a:extLst>
          </p:cNvPr>
          <p:cNvSpPr txBox="1"/>
          <p:nvPr/>
        </p:nvSpPr>
        <p:spPr>
          <a:xfrm>
            <a:off x="675425" y="3199671"/>
            <a:ext cx="108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u="sng" dirty="0">
                <a:solidFill>
                  <a:srgbClr val="0070C0"/>
                </a:solidFill>
                <a:latin typeface="+mn-ea"/>
              </a:rPr>
              <a:t>[</a:t>
            </a:r>
            <a:r>
              <a:rPr lang="ko-KR" altLang="en-US" sz="1200" u="sng" dirty="0">
                <a:solidFill>
                  <a:srgbClr val="0070C0"/>
                </a:solidFill>
                <a:latin typeface="+mn-ea"/>
              </a:rPr>
              <a:t>지도교수</a:t>
            </a:r>
            <a:r>
              <a:rPr lang="en-US" altLang="ko-KR" sz="1200" u="sng" dirty="0">
                <a:solidFill>
                  <a:srgbClr val="0070C0"/>
                </a:solidFill>
                <a:latin typeface="+mn-ea"/>
              </a:rPr>
              <a:t>]</a:t>
            </a:r>
            <a:endParaRPr lang="ko-KR" altLang="en-US" sz="1200" u="sng" dirty="0">
              <a:solidFill>
                <a:srgbClr val="0070C0"/>
              </a:solidFill>
              <a:latin typeface="+mn-ea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B1CC030-AF90-4AF4-AA73-749A6F815BEA}"/>
              </a:ext>
            </a:extLst>
          </p:cNvPr>
          <p:cNvSpPr txBox="1"/>
          <p:nvPr/>
        </p:nvSpPr>
        <p:spPr>
          <a:xfrm>
            <a:off x="675425" y="3793242"/>
            <a:ext cx="108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002060"/>
                </a:solidFill>
                <a:latin typeface="+mn-ea"/>
              </a:rPr>
              <a:t>[</a:t>
            </a:r>
            <a:r>
              <a:rPr lang="ko-KR" altLang="en-US" sz="1200" b="1" dirty="0">
                <a:solidFill>
                  <a:srgbClr val="002060"/>
                </a:solidFill>
                <a:latin typeface="+mn-ea"/>
              </a:rPr>
              <a:t>학  </a:t>
            </a:r>
            <a:r>
              <a:rPr lang="ko-KR" altLang="en-US" sz="1200" b="1" dirty="0" smtClean="0">
                <a:solidFill>
                  <a:srgbClr val="002060"/>
                </a:solidFill>
                <a:latin typeface="+mn-ea"/>
              </a:rPr>
              <a:t>   </a:t>
            </a:r>
            <a:r>
              <a:rPr lang="ko-KR" altLang="en-US" sz="1200" b="1" dirty="0">
                <a:solidFill>
                  <a:srgbClr val="002060"/>
                </a:solidFill>
                <a:latin typeface="+mn-ea"/>
              </a:rPr>
              <a:t>생</a:t>
            </a:r>
            <a:r>
              <a:rPr lang="en-US" altLang="ko-KR" sz="1200" b="1" dirty="0">
                <a:solidFill>
                  <a:srgbClr val="002060"/>
                </a:solidFill>
                <a:latin typeface="+mn-ea"/>
              </a:rPr>
              <a:t>]</a:t>
            </a:r>
            <a:endParaRPr lang="ko-KR" altLang="en-US" sz="1200" b="1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C23DBEB-FEA5-433C-84E3-9DB111BEA6D9}"/>
              </a:ext>
            </a:extLst>
          </p:cNvPr>
          <p:cNvSpPr txBox="1"/>
          <p:nvPr/>
        </p:nvSpPr>
        <p:spPr>
          <a:xfrm>
            <a:off x="675425" y="4115139"/>
            <a:ext cx="108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rgbClr val="0070C0"/>
                </a:solidFill>
                <a:latin typeface="+mn-ea"/>
              </a:rPr>
              <a:t>[</a:t>
            </a:r>
            <a:r>
              <a:rPr lang="ko-KR" altLang="en-US" sz="1200" dirty="0">
                <a:solidFill>
                  <a:srgbClr val="0070C0"/>
                </a:solidFill>
                <a:latin typeface="+mn-ea"/>
              </a:rPr>
              <a:t>교 무 처</a:t>
            </a:r>
            <a:r>
              <a:rPr lang="en-US" altLang="ko-KR" sz="1200" dirty="0">
                <a:solidFill>
                  <a:srgbClr val="0070C0"/>
                </a:solidFill>
                <a:latin typeface="+mn-ea"/>
              </a:rPr>
              <a:t>]</a:t>
            </a:r>
            <a:endParaRPr lang="ko-KR" altLang="en-US" sz="1200" dirty="0">
              <a:solidFill>
                <a:srgbClr val="0070C0"/>
              </a:solidFill>
              <a:latin typeface="+mn-ea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CF61744-7167-426E-A9A4-1F6B26E5C971}"/>
              </a:ext>
            </a:extLst>
          </p:cNvPr>
          <p:cNvSpPr txBox="1"/>
          <p:nvPr/>
        </p:nvSpPr>
        <p:spPr>
          <a:xfrm>
            <a:off x="675425" y="4439346"/>
            <a:ext cx="108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rgbClr val="0070C0"/>
                </a:solidFill>
                <a:latin typeface="+mn-ea"/>
              </a:rPr>
              <a:t>[</a:t>
            </a:r>
            <a:r>
              <a:rPr lang="ko-KR" altLang="en-US" sz="1200" dirty="0">
                <a:solidFill>
                  <a:srgbClr val="0070C0"/>
                </a:solidFill>
                <a:latin typeface="+mn-ea"/>
              </a:rPr>
              <a:t>교 무 처</a:t>
            </a:r>
            <a:r>
              <a:rPr lang="en-US" altLang="ko-KR" sz="1200" dirty="0">
                <a:solidFill>
                  <a:srgbClr val="0070C0"/>
                </a:solidFill>
                <a:latin typeface="+mn-ea"/>
              </a:rPr>
              <a:t>]</a:t>
            </a:r>
            <a:endParaRPr lang="ko-KR" altLang="en-US" sz="1200" dirty="0">
              <a:solidFill>
                <a:srgbClr val="0070C0"/>
              </a:solidFill>
              <a:latin typeface="+mn-ea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9E33BDC-D35F-40F5-8206-E519E59E46AB}"/>
              </a:ext>
            </a:extLst>
          </p:cNvPr>
          <p:cNvSpPr txBox="1"/>
          <p:nvPr/>
        </p:nvSpPr>
        <p:spPr>
          <a:xfrm>
            <a:off x="675425" y="4793639"/>
            <a:ext cx="108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u="sng" dirty="0">
                <a:solidFill>
                  <a:srgbClr val="0070C0"/>
                </a:solidFill>
                <a:latin typeface="+mn-ea"/>
              </a:rPr>
              <a:t>[</a:t>
            </a:r>
            <a:r>
              <a:rPr lang="ko-KR" altLang="en-US" sz="1200" u="sng" dirty="0">
                <a:solidFill>
                  <a:srgbClr val="0070C0"/>
                </a:solidFill>
                <a:latin typeface="+mn-ea"/>
              </a:rPr>
              <a:t>지도교수</a:t>
            </a:r>
            <a:r>
              <a:rPr lang="en-US" altLang="ko-KR" sz="1200" u="sng" dirty="0">
                <a:solidFill>
                  <a:srgbClr val="0070C0"/>
                </a:solidFill>
                <a:latin typeface="+mn-ea"/>
              </a:rPr>
              <a:t>]</a:t>
            </a:r>
            <a:endParaRPr lang="ko-KR" altLang="en-US" sz="1200" u="sng" dirty="0">
              <a:solidFill>
                <a:srgbClr val="0070C0"/>
              </a:solidFill>
              <a:latin typeface="+mn-ea"/>
            </a:endParaRPr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59C046E1-3D4F-48AB-8FEE-008DC116E925}"/>
              </a:ext>
            </a:extLst>
          </p:cNvPr>
          <p:cNvGrpSpPr/>
          <p:nvPr/>
        </p:nvGrpSpPr>
        <p:grpSpPr>
          <a:xfrm>
            <a:off x="1650819" y="3195592"/>
            <a:ext cx="2880000" cy="290560"/>
            <a:chOff x="1236748" y="3666026"/>
            <a:chExt cx="2880000" cy="29056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8418F06-D8F8-4EE1-B82D-4FDBCD6DF1D4}"/>
                </a:ext>
              </a:extLst>
            </p:cNvPr>
            <p:cNvSpPr txBox="1"/>
            <p:nvPr/>
          </p:nvSpPr>
          <p:spPr>
            <a:xfrm>
              <a:off x="1236748" y="3666026"/>
              <a:ext cx="2880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b="1" dirty="0">
                  <a:latin typeface="+mn-ea"/>
                </a:rPr>
                <a:t>지도교수 상담 </a:t>
              </a:r>
              <a:r>
                <a:rPr lang="en-US" altLang="ko-KR" sz="1200" b="1" dirty="0">
                  <a:latin typeface="+mn-ea"/>
                </a:rPr>
                <a:t>(</a:t>
              </a:r>
              <a:r>
                <a:rPr lang="ko-KR" altLang="en-US" sz="1200" b="1" dirty="0">
                  <a:latin typeface="+mn-ea"/>
                </a:rPr>
                <a:t>학사정보시스템에 입력</a:t>
              </a:r>
              <a:r>
                <a:rPr lang="en-US" altLang="ko-KR" sz="1200" b="1" dirty="0">
                  <a:latin typeface="+mn-ea"/>
                </a:rPr>
                <a:t>)</a:t>
              </a:r>
              <a:endParaRPr lang="ko-KR" altLang="en-US" sz="1200" b="1" dirty="0">
                <a:latin typeface="+mn-ea"/>
              </a:endParaRPr>
            </a:p>
          </p:txBody>
        </p:sp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327D3B0B-4D82-42C8-B072-E5C5E22CB22A}"/>
                </a:ext>
              </a:extLst>
            </p:cNvPr>
            <p:cNvSpPr/>
            <p:nvPr/>
          </p:nvSpPr>
          <p:spPr>
            <a:xfrm>
              <a:off x="1236748" y="3668586"/>
              <a:ext cx="2880000" cy="288000"/>
            </a:xfrm>
            <a:prstGeom prst="rect">
              <a:avLst/>
            </a:prstGeom>
            <a:noFill/>
            <a:ln w="19050">
              <a:solidFill>
                <a:schemeClr val="tx1">
                  <a:lumMod val="50000"/>
                  <a:lumOff val="50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 b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42FD8E53-132F-4C56-BA51-7CE108C3C6A4}"/>
              </a:ext>
            </a:extLst>
          </p:cNvPr>
          <p:cNvGrpSpPr/>
          <p:nvPr/>
        </p:nvGrpSpPr>
        <p:grpSpPr>
          <a:xfrm>
            <a:off x="4710819" y="2305074"/>
            <a:ext cx="2880000" cy="312441"/>
            <a:chOff x="5004207" y="2288846"/>
            <a:chExt cx="2880000" cy="312441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45CDFAD-D9B1-4BEE-ADCD-77B081BD567A}"/>
                </a:ext>
              </a:extLst>
            </p:cNvPr>
            <p:cNvSpPr txBox="1"/>
            <p:nvPr/>
          </p:nvSpPr>
          <p:spPr>
            <a:xfrm>
              <a:off x="5184207" y="2288846"/>
              <a:ext cx="2520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b="1" dirty="0">
                  <a:latin typeface="+mn-ea"/>
                </a:rPr>
                <a:t>융합전공</a:t>
              </a:r>
              <a:r>
                <a:rPr lang="en-US" altLang="ko-KR" sz="1200" b="1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·</a:t>
              </a:r>
              <a:r>
                <a:rPr lang="ko-KR" altLang="en-US" sz="1200" b="1" dirty="0">
                  <a:latin typeface="+mn-ea"/>
                </a:rPr>
                <a:t>학생설계전공 설명회</a:t>
              </a:r>
            </a:p>
          </p:txBody>
        </p:sp>
        <p:sp>
          <p:nvSpPr>
            <p:cNvPr id="23" name="직사각형 22">
              <a:extLst>
                <a:ext uri="{FF2B5EF4-FFF2-40B4-BE49-F238E27FC236}">
                  <a16:creationId xmlns:a16="http://schemas.microsoft.com/office/drawing/2014/main" id="{DA578D7A-13A3-4FA1-A30D-EE4D5A1B9BE0}"/>
                </a:ext>
              </a:extLst>
            </p:cNvPr>
            <p:cNvSpPr/>
            <p:nvPr/>
          </p:nvSpPr>
          <p:spPr>
            <a:xfrm>
              <a:off x="5004207" y="2313287"/>
              <a:ext cx="2880000" cy="288000"/>
            </a:xfrm>
            <a:prstGeom prst="rect">
              <a:avLst/>
            </a:prstGeom>
            <a:noFill/>
            <a:ln w="19050">
              <a:solidFill>
                <a:schemeClr val="tx1">
                  <a:lumMod val="50000"/>
                  <a:lumOff val="50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 b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71DD334B-FF49-4493-B57C-BC61EBF60B32}"/>
              </a:ext>
            </a:extLst>
          </p:cNvPr>
          <p:cNvGrpSpPr/>
          <p:nvPr/>
        </p:nvGrpSpPr>
        <p:grpSpPr>
          <a:xfrm>
            <a:off x="4710819" y="1952744"/>
            <a:ext cx="2880000" cy="300368"/>
            <a:chOff x="5004207" y="1921182"/>
            <a:chExt cx="2880000" cy="300368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9DBF321-9BD8-4096-9B1B-C92A8B8D434A}"/>
                </a:ext>
              </a:extLst>
            </p:cNvPr>
            <p:cNvSpPr txBox="1"/>
            <p:nvPr/>
          </p:nvSpPr>
          <p:spPr>
            <a:xfrm>
              <a:off x="5184207" y="1944551"/>
              <a:ext cx="2520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b="1" dirty="0">
                  <a:latin typeface="+mn-ea"/>
                </a:rPr>
                <a:t>융합전공</a:t>
              </a:r>
              <a:r>
                <a:rPr lang="en-US" altLang="ko-KR" sz="1200" b="1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·</a:t>
              </a:r>
              <a:r>
                <a:rPr lang="ko-KR" altLang="en-US" sz="1200" b="1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학생설계전공모집 공고</a:t>
              </a:r>
              <a:endParaRPr lang="ko-KR" altLang="en-US" sz="1200" b="1" dirty="0">
                <a:latin typeface="+mn-ea"/>
              </a:endParaRPr>
            </a:p>
          </p:txBody>
        </p:sp>
        <p:sp>
          <p:nvSpPr>
            <p:cNvPr id="26" name="직사각형 25">
              <a:extLst>
                <a:ext uri="{FF2B5EF4-FFF2-40B4-BE49-F238E27FC236}">
                  <a16:creationId xmlns:a16="http://schemas.microsoft.com/office/drawing/2014/main" id="{A9E5E3F7-3984-4239-B038-9DF730DA922A}"/>
                </a:ext>
              </a:extLst>
            </p:cNvPr>
            <p:cNvSpPr/>
            <p:nvPr/>
          </p:nvSpPr>
          <p:spPr>
            <a:xfrm>
              <a:off x="5004207" y="1921182"/>
              <a:ext cx="2880000" cy="288000"/>
            </a:xfrm>
            <a:prstGeom prst="rect">
              <a:avLst/>
            </a:prstGeom>
            <a:noFill/>
            <a:ln w="19050">
              <a:solidFill>
                <a:schemeClr val="tx1">
                  <a:lumMod val="50000"/>
                  <a:lumOff val="50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 b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B98E3CE0-A6C3-4C9E-BB81-6DAD36046264}"/>
              </a:ext>
            </a:extLst>
          </p:cNvPr>
          <p:cNvGrpSpPr/>
          <p:nvPr/>
        </p:nvGrpSpPr>
        <p:grpSpPr>
          <a:xfrm>
            <a:off x="4710819" y="3345237"/>
            <a:ext cx="2880000" cy="310232"/>
            <a:chOff x="5004207" y="3321731"/>
            <a:chExt cx="2880000" cy="310232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D3CD601-CF22-4017-AD99-0DAAB8B7F7D6}"/>
                </a:ext>
              </a:extLst>
            </p:cNvPr>
            <p:cNvSpPr txBox="1"/>
            <p:nvPr/>
          </p:nvSpPr>
          <p:spPr>
            <a:xfrm>
              <a:off x="5184207" y="3321731"/>
              <a:ext cx="2520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b="1" dirty="0">
                  <a:latin typeface="+mn-ea"/>
                </a:rPr>
                <a:t>융합전공</a:t>
              </a:r>
              <a:r>
                <a:rPr lang="en-US" altLang="ko-KR" sz="1200" b="1" dirty="0">
                  <a:latin typeface="+mn-ea"/>
                </a:rPr>
                <a:t>·</a:t>
              </a:r>
              <a:r>
                <a:rPr lang="ko-KR" altLang="en-US" sz="1200" b="1" dirty="0">
                  <a:latin typeface="+mn-ea"/>
                </a:rPr>
                <a:t>학생설계전공 </a:t>
              </a:r>
              <a:r>
                <a:rPr lang="ko-KR" altLang="en-US" sz="1200" b="1" dirty="0" err="1">
                  <a:latin typeface="+mn-ea"/>
                </a:rPr>
                <a:t>가접수</a:t>
              </a:r>
              <a:endParaRPr lang="en-US" altLang="ko-KR" sz="1200" b="1" dirty="0">
                <a:latin typeface="+mn-ea"/>
              </a:endParaRPr>
            </a:p>
          </p:txBody>
        </p:sp>
        <p:sp>
          <p:nvSpPr>
            <p:cNvPr id="29" name="직사각형 28">
              <a:extLst>
                <a:ext uri="{FF2B5EF4-FFF2-40B4-BE49-F238E27FC236}">
                  <a16:creationId xmlns:a16="http://schemas.microsoft.com/office/drawing/2014/main" id="{0313AE9F-2FC3-4E24-91C0-A0CE2585AA04}"/>
                </a:ext>
              </a:extLst>
            </p:cNvPr>
            <p:cNvSpPr/>
            <p:nvPr/>
          </p:nvSpPr>
          <p:spPr>
            <a:xfrm>
              <a:off x="5004207" y="3343963"/>
              <a:ext cx="2880000" cy="288000"/>
            </a:xfrm>
            <a:prstGeom prst="rect">
              <a:avLst/>
            </a:prstGeom>
            <a:noFill/>
            <a:ln w="19050">
              <a:solidFill>
                <a:schemeClr val="tx1">
                  <a:lumMod val="50000"/>
                  <a:lumOff val="50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 b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F8C0494C-C22D-4FD2-B28F-90BFE6FCA915}"/>
              </a:ext>
            </a:extLst>
          </p:cNvPr>
          <p:cNvGrpSpPr/>
          <p:nvPr/>
        </p:nvGrpSpPr>
        <p:grpSpPr>
          <a:xfrm>
            <a:off x="4710819" y="3005275"/>
            <a:ext cx="2880000" cy="288000"/>
            <a:chOff x="5004207" y="2976299"/>
            <a:chExt cx="2880000" cy="288000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F72658B-03AE-420A-8E49-36147C0016FF}"/>
                </a:ext>
              </a:extLst>
            </p:cNvPr>
            <p:cNvSpPr txBox="1"/>
            <p:nvPr/>
          </p:nvSpPr>
          <p:spPr>
            <a:xfrm>
              <a:off x="5184207" y="2977436"/>
              <a:ext cx="2520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b="1">
                  <a:latin typeface="+mn-ea"/>
                </a:rPr>
                <a:t>융합전공</a:t>
              </a:r>
              <a:r>
                <a:rPr lang="en-US" altLang="ko-KR" sz="1200" b="1">
                  <a:latin typeface="+mn-ea"/>
                </a:rPr>
                <a:t>·</a:t>
              </a:r>
              <a:r>
                <a:rPr lang="ko-KR" altLang="en-US" sz="1200" b="1">
                  <a:latin typeface="+mn-ea"/>
                </a:rPr>
                <a:t>학생설계전공 상담</a:t>
              </a:r>
              <a:endParaRPr lang="en-US" altLang="ko-KR" sz="1200" b="1" dirty="0">
                <a:latin typeface="+mn-ea"/>
              </a:endParaRPr>
            </a:p>
          </p:txBody>
        </p:sp>
        <p:sp>
          <p:nvSpPr>
            <p:cNvPr id="32" name="직사각형 31">
              <a:extLst>
                <a:ext uri="{FF2B5EF4-FFF2-40B4-BE49-F238E27FC236}">
                  <a16:creationId xmlns:a16="http://schemas.microsoft.com/office/drawing/2014/main" id="{2653D50A-4A35-4117-96C9-53FC3C80BEF1}"/>
                </a:ext>
              </a:extLst>
            </p:cNvPr>
            <p:cNvSpPr/>
            <p:nvPr/>
          </p:nvSpPr>
          <p:spPr>
            <a:xfrm>
              <a:off x="5004207" y="2976299"/>
              <a:ext cx="2880000" cy="288000"/>
            </a:xfrm>
            <a:prstGeom prst="rect">
              <a:avLst/>
            </a:prstGeom>
            <a:noFill/>
            <a:ln w="19050">
              <a:solidFill>
                <a:schemeClr val="tx1">
                  <a:lumMod val="50000"/>
                  <a:lumOff val="50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 b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7D1F69D9-D0DB-4F57-98D2-D9581D8E8EA0}"/>
              </a:ext>
            </a:extLst>
          </p:cNvPr>
          <p:cNvGrpSpPr/>
          <p:nvPr/>
        </p:nvGrpSpPr>
        <p:grpSpPr>
          <a:xfrm>
            <a:off x="1650819" y="2669477"/>
            <a:ext cx="2880000" cy="283836"/>
            <a:chOff x="1236747" y="2645930"/>
            <a:chExt cx="2880000" cy="283836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2078BD5-5BE0-4C16-8929-7B81BAF29B8E}"/>
                </a:ext>
              </a:extLst>
            </p:cNvPr>
            <p:cNvSpPr txBox="1"/>
            <p:nvPr/>
          </p:nvSpPr>
          <p:spPr>
            <a:xfrm>
              <a:off x="1236747" y="2651431"/>
              <a:ext cx="2880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b="1" dirty="0">
                  <a:latin typeface="+mn-ea"/>
                </a:rPr>
                <a:t>전공설명회</a:t>
              </a:r>
            </a:p>
          </p:txBody>
        </p:sp>
        <p:sp>
          <p:nvSpPr>
            <p:cNvPr id="35" name="직사각형 34">
              <a:extLst>
                <a:ext uri="{FF2B5EF4-FFF2-40B4-BE49-F238E27FC236}">
                  <a16:creationId xmlns:a16="http://schemas.microsoft.com/office/drawing/2014/main" id="{65DB490C-D87E-41B0-AC18-45633AE8EC8F}"/>
                </a:ext>
              </a:extLst>
            </p:cNvPr>
            <p:cNvSpPr/>
            <p:nvPr/>
          </p:nvSpPr>
          <p:spPr>
            <a:xfrm>
              <a:off x="1236747" y="2645930"/>
              <a:ext cx="2880000" cy="283836"/>
            </a:xfrm>
            <a:prstGeom prst="rect">
              <a:avLst/>
            </a:prstGeom>
            <a:noFill/>
            <a:ln w="19050">
              <a:solidFill>
                <a:schemeClr val="tx1">
                  <a:lumMod val="50000"/>
                  <a:lumOff val="50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 b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EA2152A4-FBD0-419B-AD16-19ED5F091994}"/>
              </a:ext>
            </a:extLst>
          </p:cNvPr>
          <p:cNvGrpSpPr/>
          <p:nvPr/>
        </p:nvGrpSpPr>
        <p:grpSpPr>
          <a:xfrm>
            <a:off x="1650819" y="1584027"/>
            <a:ext cx="5940000" cy="288000"/>
            <a:chOff x="1374305" y="1577034"/>
            <a:chExt cx="5940000" cy="288000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182B5EC-4E4A-4E88-A932-CA8B0833A6AE}"/>
                </a:ext>
              </a:extLst>
            </p:cNvPr>
            <p:cNvSpPr txBox="1"/>
            <p:nvPr/>
          </p:nvSpPr>
          <p:spPr>
            <a:xfrm>
              <a:off x="1464305" y="1582535"/>
              <a:ext cx="5760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b="1" dirty="0">
                  <a:latin typeface="+mn-ea"/>
                </a:rPr>
                <a:t>전공선택</a:t>
              </a:r>
              <a:r>
                <a:rPr lang="en-US" altLang="ko-KR" sz="1200" b="1" dirty="0">
                  <a:latin typeface="+mn-ea"/>
                </a:rPr>
                <a:t>, </a:t>
              </a:r>
              <a:r>
                <a:rPr lang="ko-KR" altLang="en-US" sz="1200" b="1" dirty="0">
                  <a:latin typeface="+mn-ea"/>
                </a:rPr>
                <a:t>제</a:t>
              </a:r>
              <a:r>
                <a:rPr lang="en-US" altLang="ko-KR" sz="1200" b="1" dirty="0">
                  <a:latin typeface="+mn-ea"/>
                </a:rPr>
                <a:t>2</a:t>
              </a:r>
              <a:r>
                <a:rPr lang="ko-KR" altLang="en-US" sz="1200" b="1" dirty="0">
                  <a:latin typeface="+mn-ea"/>
                </a:rPr>
                <a:t>트랙 신청 학사공지</a:t>
              </a:r>
            </a:p>
          </p:txBody>
        </p:sp>
        <p:sp>
          <p:nvSpPr>
            <p:cNvPr id="38" name="직사각형 37">
              <a:extLst>
                <a:ext uri="{FF2B5EF4-FFF2-40B4-BE49-F238E27FC236}">
                  <a16:creationId xmlns:a16="http://schemas.microsoft.com/office/drawing/2014/main" id="{944AA618-D055-4BD0-8FF4-5FD6EAD179F5}"/>
                </a:ext>
              </a:extLst>
            </p:cNvPr>
            <p:cNvSpPr/>
            <p:nvPr/>
          </p:nvSpPr>
          <p:spPr>
            <a:xfrm>
              <a:off x="1374305" y="1577034"/>
              <a:ext cx="5940000" cy="288000"/>
            </a:xfrm>
            <a:prstGeom prst="rect">
              <a:avLst/>
            </a:prstGeom>
            <a:noFill/>
            <a:ln w="19050">
              <a:solidFill>
                <a:schemeClr val="tx1">
                  <a:lumMod val="50000"/>
                  <a:lumOff val="50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 b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39" name="그룹 38">
            <a:extLst>
              <a:ext uri="{FF2B5EF4-FFF2-40B4-BE49-F238E27FC236}">
                <a16:creationId xmlns:a16="http://schemas.microsoft.com/office/drawing/2014/main" id="{1B6BA8E2-7C6E-4038-9A44-1B894BC1D655}"/>
              </a:ext>
            </a:extLst>
          </p:cNvPr>
          <p:cNvGrpSpPr/>
          <p:nvPr/>
        </p:nvGrpSpPr>
        <p:grpSpPr>
          <a:xfrm>
            <a:off x="1650819" y="3791158"/>
            <a:ext cx="5940000" cy="288000"/>
            <a:chOff x="1374305" y="4008167"/>
            <a:chExt cx="5940000" cy="288000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6A668EB-8D0E-4684-93E5-86262B476799}"/>
                </a:ext>
              </a:extLst>
            </p:cNvPr>
            <p:cNvSpPr txBox="1"/>
            <p:nvPr/>
          </p:nvSpPr>
          <p:spPr>
            <a:xfrm>
              <a:off x="1464305" y="4013668"/>
              <a:ext cx="5760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b="1" dirty="0">
                  <a:latin typeface="+mn-ea"/>
                </a:rPr>
                <a:t>전공배정신청</a:t>
              </a:r>
              <a:r>
                <a:rPr lang="en-US" altLang="ko-KR" sz="1200" b="1" dirty="0">
                  <a:latin typeface="+mn-ea"/>
                </a:rPr>
                <a:t>, </a:t>
              </a:r>
              <a:r>
                <a:rPr lang="ko-KR" altLang="en-US" sz="1200" b="1" dirty="0">
                  <a:latin typeface="+mn-ea"/>
                </a:rPr>
                <a:t>제</a:t>
              </a:r>
              <a:r>
                <a:rPr lang="en-US" altLang="ko-KR" sz="1200" b="1" dirty="0">
                  <a:latin typeface="+mn-ea"/>
                </a:rPr>
                <a:t>2</a:t>
              </a:r>
              <a:r>
                <a:rPr lang="ko-KR" altLang="en-US" sz="1200" b="1" dirty="0">
                  <a:latin typeface="+mn-ea"/>
                </a:rPr>
                <a:t>트랙 신청 </a:t>
              </a:r>
              <a:r>
                <a:rPr lang="en-US" altLang="ko-KR" sz="1200" b="1" dirty="0">
                  <a:latin typeface="+mn-ea"/>
                </a:rPr>
                <a:t>(</a:t>
              </a:r>
              <a:r>
                <a:rPr lang="ko-KR" altLang="en-US" sz="1200" b="1" dirty="0">
                  <a:latin typeface="+mn-ea"/>
                </a:rPr>
                <a:t>학사정보시스템에 입력</a:t>
              </a:r>
              <a:r>
                <a:rPr lang="en-US" altLang="ko-KR" sz="1200" b="1" dirty="0">
                  <a:latin typeface="+mn-ea"/>
                </a:rPr>
                <a:t>)</a:t>
              </a:r>
              <a:endParaRPr lang="ko-KR" altLang="en-US" sz="1200" b="1" dirty="0">
                <a:latin typeface="+mn-ea"/>
              </a:endParaRPr>
            </a:p>
          </p:txBody>
        </p:sp>
        <p:sp>
          <p:nvSpPr>
            <p:cNvPr id="41" name="직사각형 40">
              <a:extLst>
                <a:ext uri="{FF2B5EF4-FFF2-40B4-BE49-F238E27FC236}">
                  <a16:creationId xmlns:a16="http://schemas.microsoft.com/office/drawing/2014/main" id="{F6EC34B3-1948-48DC-A5BE-901A738C6EDF}"/>
                </a:ext>
              </a:extLst>
            </p:cNvPr>
            <p:cNvSpPr/>
            <p:nvPr/>
          </p:nvSpPr>
          <p:spPr>
            <a:xfrm>
              <a:off x="1374305" y="4008167"/>
              <a:ext cx="5940000" cy="288000"/>
            </a:xfrm>
            <a:prstGeom prst="rect">
              <a:avLst/>
            </a:prstGeom>
            <a:noFill/>
            <a:ln w="19050">
              <a:solidFill>
                <a:schemeClr val="tx1">
                  <a:lumMod val="50000"/>
                  <a:lumOff val="50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 b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42" name="그룹 41">
            <a:extLst>
              <a:ext uri="{FF2B5EF4-FFF2-40B4-BE49-F238E27FC236}">
                <a16:creationId xmlns:a16="http://schemas.microsoft.com/office/drawing/2014/main" id="{6FD08ED5-F9C0-4021-ADF6-CE666EAABD1C}"/>
              </a:ext>
            </a:extLst>
          </p:cNvPr>
          <p:cNvGrpSpPr/>
          <p:nvPr/>
        </p:nvGrpSpPr>
        <p:grpSpPr>
          <a:xfrm>
            <a:off x="1650819" y="4131120"/>
            <a:ext cx="5940000" cy="288000"/>
            <a:chOff x="1374305" y="4332733"/>
            <a:chExt cx="5940000" cy="288000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935C534D-3B6E-4305-BD06-E24383F68BB5}"/>
                </a:ext>
              </a:extLst>
            </p:cNvPr>
            <p:cNvSpPr txBox="1"/>
            <p:nvPr/>
          </p:nvSpPr>
          <p:spPr>
            <a:xfrm>
              <a:off x="1464305" y="4338234"/>
              <a:ext cx="5760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b="1" dirty="0">
                  <a:latin typeface="+mn-ea"/>
                </a:rPr>
                <a:t>개설전공 확정</a:t>
              </a:r>
              <a:r>
                <a:rPr lang="en-US" altLang="ko-KR" sz="1200" b="1" dirty="0">
                  <a:latin typeface="+mn-ea"/>
                </a:rPr>
                <a:t>(</a:t>
              </a:r>
              <a:r>
                <a:rPr lang="ko-KR" altLang="en-US" sz="1200" b="1" dirty="0" smtClean="0">
                  <a:latin typeface="+mn-ea"/>
                </a:rPr>
                <a:t>인문사회 계열 </a:t>
              </a:r>
              <a:r>
                <a:rPr lang="en-US" altLang="ko-KR" sz="1200" b="1" dirty="0" smtClean="0">
                  <a:latin typeface="+mn-ea"/>
                </a:rPr>
                <a:t>12</a:t>
              </a:r>
              <a:r>
                <a:rPr lang="ko-KR" altLang="en-US" sz="1200" b="1" dirty="0" smtClean="0">
                  <a:latin typeface="+mn-ea"/>
                </a:rPr>
                <a:t>명</a:t>
              </a:r>
              <a:r>
                <a:rPr lang="en-US" altLang="ko-KR" sz="1200" b="1" dirty="0">
                  <a:latin typeface="+mn-ea"/>
                </a:rPr>
                <a:t>, </a:t>
              </a:r>
              <a:r>
                <a:rPr lang="ko-KR" altLang="en-US" sz="1200" b="1" dirty="0">
                  <a:latin typeface="+mn-ea"/>
                </a:rPr>
                <a:t>공학</a:t>
              </a:r>
              <a:r>
                <a:rPr lang="en-US" altLang="ko-KR" sz="1200" b="1" dirty="0">
                  <a:latin typeface="+mn-ea"/>
                </a:rPr>
                <a:t>/</a:t>
              </a:r>
              <a:r>
                <a:rPr lang="ko-KR" altLang="en-US" sz="1200" b="1" dirty="0" smtClean="0">
                  <a:latin typeface="+mn-ea"/>
                </a:rPr>
                <a:t>예체능 계열 </a:t>
              </a:r>
              <a:r>
                <a:rPr lang="en-US" altLang="ko-KR" sz="1200" b="1" dirty="0" smtClean="0">
                  <a:latin typeface="+mn-ea"/>
                </a:rPr>
                <a:t>10</a:t>
              </a:r>
              <a:r>
                <a:rPr lang="ko-KR" altLang="en-US" sz="1200" b="1" dirty="0" smtClean="0">
                  <a:latin typeface="+mn-ea"/>
                </a:rPr>
                <a:t>명</a:t>
              </a:r>
              <a:r>
                <a:rPr lang="en-US" altLang="ko-KR" sz="1200" b="1" dirty="0">
                  <a:latin typeface="+mn-ea"/>
                </a:rPr>
                <a:t>)</a:t>
              </a:r>
              <a:endParaRPr lang="ko-KR" altLang="en-US" sz="1200" b="1" dirty="0">
                <a:latin typeface="+mn-ea"/>
              </a:endParaRPr>
            </a:p>
          </p:txBody>
        </p:sp>
        <p:sp>
          <p:nvSpPr>
            <p:cNvPr id="44" name="직사각형 43">
              <a:extLst>
                <a:ext uri="{FF2B5EF4-FFF2-40B4-BE49-F238E27FC236}">
                  <a16:creationId xmlns:a16="http://schemas.microsoft.com/office/drawing/2014/main" id="{542FD020-5DC5-419B-8AE9-227589433889}"/>
                </a:ext>
              </a:extLst>
            </p:cNvPr>
            <p:cNvSpPr/>
            <p:nvPr/>
          </p:nvSpPr>
          <p:spPr>
            <a:xfrm>
              <a:off x="1374305" y="4332733"/>
              <a:ext cx="5940000" cy="288000"/>
            </a:xfrm>
            <a:prstGeom prst="rect">
              <a:avLst/>
            </a:prstGeom>
            <a:noFill/>
            <a:ln w="19050">
              <a:solidFill>
                <a:schemeClr val="tx1">
                  <a:lumMod val="50000"/>
                  <a:lumOff val="50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 b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45" name="그룹 44">
            <a:extLst>
              <a:ext uri="{FF2B5EF4-FFF2-40B4-BE49-F238E27FC236}">
                <a16:creationId xmlns:a16="http://schemas.microsoft.com/office/drawing/2014/main" id="{5A3BEE58-B189-4E43-88BE-EDBE33EC4768}"/>
              </a:ext>
            </a:extLst>
          </p:cNvPr>
          <p:cNvGrpSpPr/>
          <p:nvPr/>
        </p:nvGrpSpPr>
        <p:grpSpPr>
          <a:xfrm>
            <a:off x="1650819" y="4471082"/>
            <a:ext cx="5940000" cy="288000"/>
            <a:chOff x="1374305" y="4687438"/>
            <a:chExt cx="5940000" cy="288000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69E8E6F4-A6A9-4457-96D0-6968A0A9B7A5}"/>
                </a:ext>
              </a:extLst>
            </p:cNvPr>
            <p:cNvSpPr txBox="1"/>
            <p:nvPr/>
          </p:nvSpPr>
          <p:spPr>
            <a:xfrm>
              <a:off x="1464305" y="4692939"/>
              <a:ext cx="5760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b="1" dirty="0" err="1">
                  <a:latin typeface="+mn-ea"/>
                </a:rPr>
                <a:t>미개설</a:t>
              </a:r>
              <a:r>
                <a:rPr lang="ko-KR" altLang="en-US" sz="1200" b="1" dirty="0">
                  <a:latin typeface="+mn-ea"/>
                </a:rPr>
                <a:t> 전공 신청 학생의 추가 전공배정</a:t>
              </a:r>
              <a:r>
                <a:rPr lang="en-US" altLang="ko-KR" sz="1200" b="1" dirty="0">
                  <a:latin typeface="+mn-ea"/>
                </a:rPr>
                <a:t>(2</a:t>
              </a:r>
              <a:r>
                <a:rPr lang="ko-KR" altLang="en-US" sz="1200" b="1" dirty="0">
                  <a:latin typeface="+mn-ea"/>
                </a:rPr>
                <a:t>트랙 포함</a:t>
              </a:r>
              <a:r>
                <a:rPr lang="en-US" altLang="ko-KR" sz="1200" b="1" dirty="0">
                  <a:latin typeface="+mn-ea"/>
                </a:rPr>
                <a:t>) </a:t>
              </a:r>
              <a:r>
                <a:rPr lang="ko-KR" altLang="en-US" sz="1200" b="1" dirty="0">
                  <a:latin typeface="+mn-ea"/>
                </a:rPr>
                <a:t>공지</a:t>
              </a:r>
            </a:p>
          </p:txBody>
        </p:sp>
        <p:sp>
          <p:nvSpPr>
            <p:cNvPr id="49" name="직사각형 48">
              <a:extLst>
                <a:ext uri="{FF2B5EF4-FFF2-40B4-BE49-F238E27FC236}">
                  <a16:creationId xmlns:a16="http://schemas.microsoft.com/office/drawing/2014/main" id="{69CCF956-7C5F-4053-A627-D7A08F3F39CE}"/>
                </a:ext>
              </a:extLst>
            </p:cNvPr>
            <p:cNvSpPr/>
            <p:nvPr/>
          </p:nvSpPr>
          <p:spPr>
            <a:xfrm>
              <a:off x="1374305" y="4687438"/>
              <a:ext cx="5940000" cy="288000"/>
            </a:xfrm>
            <a:prstGeom prst="rect">
              <a:avLst/>
            </a:prstGeom>
            <a:noFill/>
            <a:ln w="19050">
              <a:solidFill>
                <a:schemeClr val="tx1">
                  <a:lumMod val="50000"/>
                  <a:lumOff val="50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 b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51" name="그룹 50">
            <a:extLst>
              <a:ext uri="{FF2B5EF4-FFF2-40B4-BE49-F238E27FC236}">
                <a16:creationId xmlns:a16="http://schemas.microsoft.com/office/drawing/2014/main" id="{876D45B7-D437-4AA5-A236-F626811CC868}"/>
              </a:ext>
            </a:extLst>
          </p:cNvPr>
          <p:cNvGrpSpPr/>
          <p:nvPr/>
        </p:nvGrpSpPr>
        <p:grpSpPr>
          <a:xfrm>
            <a:off x="1650819" y="4811044"/>
            <a:ext cx="5940000" cy="288000"/>
            <a:chOff x="1374305" y="5029367"/>
            <a:chExt cx="5940000" cy="288000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FE41D0C6-B826-4EE9-BE35-35FCA3006E5E}"/>
                </a:ext>
              </a:extLst>
            </p:cNvPr>
            <p:cNvSpPr txBox="1"/>
            <p:nvPr/>
          </p:nvSpPr>
          <p:spPr>
            <a:xfrm>
              <a:off x="1464305" y="5034868"/>
              <a:ext cx="5760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b="1" dirty="0" err="1">
                  <a:latin typeface="+mn-ea"/>
                </a:rPr>
                <a:t>미개설</a:t>
              </a:r>
              <a:r>
                <a:rPr lang="ko-KR" altLang="en-US" sz="1200" b="1" dirty="0">
                  <a:latin typeface="+mn-ea"/>
                </a:rPr>
                <a:t> 전공 신청 학생의 추가 전공배정에 대한 학생 안내 및 재신청 지도</a:t>
              </a:r>
            </a:p>
          </p:txBody>
        </p:sp>
        <p:sp>
          <p:nvSpPr>
            <p:cNvPr id="53" name="직사각형 52">
              <a:extLst>
                <a:ext uri="{FF2B5EF4-FFF2-40B4-BE49-F238E27FC236}">
                  <a16:creationId xmlns:a16="http://schemas.microsoft.com/office/drawing/2014/main" id="{8D20FA60-A0BA-46CA-B2C2-FFFBE087ADF4}"/>
                </a:ext>
              </a:extLst>
            </p:cNvPr>
            <p:cNvSpPr/>
            <p:nvPr/>
          </p:nvSpPr>
          <p:spPr>
            <a:xfrm>
              <a:off x="1374305" y="5029367"/>
              <a:ext cx="5940000" cy="288000"/>
            </a:xfrm>
            <a:prstGeom prst="rect">
              <a:avLst/>
            </a:prstGeom>
            <a:noFill/>
            <a:ln w="19050">
              <a:solidFill>
                <a:schemeClr val="tx1">
                  <a:lumMod val="50000"/>
                  <a:lumOff val="50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 b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54" name="그룹 53">
            <a:extLst>
              <a:ext uri="{FF2B5EF4-FFF2-40B4-BE49-F238E27FC236}">
                <a16:creationId xmlns:a16="http://schemas.microsoft.com/office/drawing/2014/main" id="{E6FA4437-1AB3-42E0-A7F8-6CE53D064357}"/>
              </a:ext>
            </a:extLst>
          </p:cNvPr>
          <p:cNvGrpSpPr/>
          <p:nvPr/>
        </p:nvGrpSpPr>
        <p:grpSpPr>
          <a:xfrm>
            <a:off x="1650819" y="5151006"/>
            <a:ext cx="5940000" cy="288000"/>
            <a:chOff x="1374305" y="5385347"/>
            <a:chExt cx="5940000" cy="288000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7ABCAD27-7E91-4760-B785-A0F1832DCF84}"/>
                </a:ext>
              </a:extLst>
            </p:cNvPr>
            <p:cNvSpPr txBox="1"/>
            <p:nvPr/>
          </p:nvSpPr>
          <p:spPr>
            <a:xfrm>
              <a:off x="1464305" y="5390848"/>
              <a:ext cx="5760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b="1" dirty="0">
                  <a:latin typeface="+mn-ea"/>
                </a:rPr>
                <a:t>전공배정 확정</a:t>
              </a:r>
            </a:p>
          </p:txBody>
        </p:sp>
        <p:sp>
          <p:nvSpPr>
            <p:cNvPr id="56" name="직사각형 55">
              <a:extLst>
                <a:ext uri="{FF2B5EF4-FFF2-40B4-BE49-F238E27FC236}">
                  <a16:creationId xmlns:a16="http://schemas.microsoft.com/office/drawing/2014/main" id="{10E83672-48DF-4EC1-8D46-1301058DC58F}"/>
                </a:ext>
              </a:extLst>
            </p:cNvPr>
            <p:cNvSpPr/>
            <p:nvPr/>
          </p:nvSpPr>
          <p:spPr>
            <a:xfrm>
              <a:off x="1374305" y="5385347"/>
              <a:ext cx="5940000" cy="288000"/>
            </a:xfrm>
            <a:prstGeom prst="rect">
              <a:avLst/>
            </a:prstGeom>
            <a:noFill/>
            <a:ln w="19050">
              <a:solidFill>
                <a:schemeClr val="tx1">
                  <a:lumMod val="50000"/>
                  <a:lumOff val="50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 b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57" name="그룹 56">
            <a:extLst>
              <a:ext uri="{FF2B5EF4-FFF2-40B4-BE49-F238E27FC236}">
                <a16:creationId xmlns:a16="http://schemas.microsoft.com/office/drawing/2014/main" id="{0C09E9DD-EC58-4867-A897-81B0178B0E95}"/>
              </a:ext>
            </a:extLst>
          </p:cNvPr>
          <p:cNvGrpSpPr/>
          <p:nvPr/>
        </p:nvGrpSpPr>
        <p:grpSpPr>
          <a:xfrm>
            <a:off x="1650819" y="5490968"/>
            <a:ext cx="5940000" cy="288000"/>
            <a:chOff x="1374305" y="5737847"/>
            <a:chExt cx="5940000" cy="288000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A028F03C-E3DF-4655-8889-1D1EB1925833}"/>
                </a:ext>
              </a:extLst>
            </p:cNvPr>
            <p:cNvSpPr txBox="1"/>
            <p:nvPr/>
          </p:nvSpPr>
          <p:spPr>
            <a:xfrm>
              <a:off x="1464305" y="5743348"/>
              <a:ext cx="5760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b="1" dirty="0">
                  <a:latin typeface="+mn-ea"/>
                </a:rPr>
                <a:t>제</a:t>
              </a:r>
              <a:r>
                <a:rPr lang="en-US" altLang="ko-KR" sz="1200" b="1" dirty="0">
                  <a:latin typeface="+mn-ea"/>
                </a:rPr>
                <a:t>2</a:t>
              </a:r>
              <a:r>
                <a:rPr lang="ko-KR" altLang="en-US" sz="1200" b="1" dirty="0">
                  <a:latin typeface="+mn-ea"/>
                </a:rPr>
                <a:t>트랙 배정 확정</a:t>
              </a:r>
            </a:p>
          </p:txBody>
        </p:sp>
        <p:sp>
          <p:nvSpPr>
            <p:cNvPr id="59" name="직사각형 58">
              <a:extLst>
                <a:ext uri="{FF2B5EF4-FFF2-40B4-BE49-F238E27FC236}">
                  <a16:creationId xmlns:a16="http://schemas.microsoft.com/office/drawing/2014/main" id="{CE9652D1-B33E-4707-858B-0904EB930F61}"/>
                </a:ext>
              </a:extLst>
            </p:cNvPr>
            <p:cNvSpPr/>
            <p:nvPr/>
          </p:nvSpPr>
          <p:spPr>
            <a:xfrm>
              <a:off x="1374305" y="5737847"/>
              <a:ext cx="5940000" cy="288000"/>
            </a:xfrm>
            <a:prstGeom prst="rect">
              <a:avLst/>
            </a:prstGeom>
            <a:noFill/>
            <a:ln w="19050">
              <a:solidFill>
                <a:schemeClr val="tx1">
                  <a:lumMod val="50000"/>
                  <a:lumOff val="50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 b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sp>
        <p:nvSpPr>
          <p:cNvPr id="60" name="직사각형 59">
            <a:extLst>
              <a:ext uri="{FF2B5EF4-FFF2-40B4-BE49-F238E27FC236}">
                <a16:creationId xmlns:a16="http://schemas.microsoft.com/office/drawing/2014/main" id="{2591EA88-2E4A-491E-BFB5-31686B4DF8ED}"/>
              </a:ext>
            </a:extLst>
          </p:cNvPr>
          <p:cNvSpPr/>
          <p:nvPr/>
        </p:nvSpPr>
        <p:spPr>
          <a:xfrm>
            <a:off x="708453" y="1167890"/>
            <a:ext cx="3437977" cy="342188"/>
          </a:xfrm>
          <a:prstGeom prst="rect">
            <a:avLst/>
          </a:prstGeom>
          <a:ln w="9525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ko-KR" sz="1400" b="1" dirty="0">
                <a:solidFill>
                  <a:schemeClr val="tx1"/>
                </a:solidFill>
              </a:rPr>
              <a:t>8. </a:t>
            </a:r>
            <a:r>
              <a:rPr lang="ko-KR" altLang="en-US" sz="1400" b="1" dirty="0">
                <a:solidFill>
                  <a:schemeClr val="tx1"/>
                </a:solidFill>
              </a:rPr>
              <a:t>전공선택 및 트랙이수 신청 절차</a:t>
            </a:r>
            <a:endParaRPr lang="en-US" altLang="ko-KR" sz="1100" dirty="0">
              <a:solidFill>
                <a:schemeClr val="tx1"/>
              </a:solidFill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683CDB9-23BC-416C-B4B2-21051ED3A1BA}"/>
              </a:ext>
            </a:extLst>
          </p:cNvPr>
          <p:cNvSpPr txBox="1"/>
          <p:nvPr/>
        </p:nvSpPr>
        <p:spPr>
          <a:xfrm>
            <a:off x="678299" y="5503116"/>
            <a:ext cx="108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rgbClr val="0070C0"/>
                </a:solidFill>
                <a:latin typeface="+mn-ea"/>
              </a:rPr>
              <a:t>[</a:t>
            </a:r>
            <a:r>
              <a:rPr lang="ko-KR" altLang="en-US" sz="1200" dirty="0">
                <a:solidFill>
                  <a:srgbClr val="0070C0"/>
                </a:solidFill>
                <a:latin typeface="+mn-ea"/>
              </a:rPr>
              <a:t>교 무 처</a:t>
            </a:r>
            <a:r>
              <a:rPr lang="en-US" altLang="ko-KR" sz="1200" dirty="0">
                <a:solidFill>
                  <a:srgbClr val="0070C0"/>
                </a:solidFill>
                <a:latin typeface="+mn-ea"/>
              </a:rPr>
              <a:t>]</a:t>
            </a:r>
            <a:endParaRPr lang="ko-KR" altLang="en-US" sz="1200" dirty="0">
              <a:solidFill>
                <a:srgbClr val="0070C0"/>
              </a:solidFill>
              <a:latin typeface="+mn-ea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8F4AB9F-2FAC-40C8-9916-3974C0874CE1}"/>
              </a:ext>
            </a:extLst>
          </p:cNvPr>
          <p:cNvSpPr txBox="1"/>
          <p:nvPr/>
        </p:nvSpPr>
        <p:spPr>
          <a:xfrm>
            <a:off x="7736892" y="2160945"/>
            <a:ext cx="2185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>
                <a:solidFill>
                  <a:srgbClr val="C00000"/>
                </a:solidFill>
                <a:latin typeface="+mn-ea"/>
              </a:rPr>
              <a:t>융</a:t>
            </a:r>
            <a:endParaRPr lang="en-US" altLang="ko-KR" sz="1200" dirty="0">
              <a:solidFill>
                <a:srgbClr val="C00000"/>
              </a:solidFill>
              <a:latin typeface="+mn-ea"/>
            </a:endParaRPr>
          </a:p>
          <a:p>
            <a:pPr algn="ctr"/>
            <a:r>
              <a:rPr lang="ko-KR" altLang="en-US" sz="1200" dirty="0">
                <a:solidFill>
                  <a:srgbClr val="C00000"/>
                </a:solidFill>
                <a:latin typeface="+mn-ea"/>
              </a:rPr>
              <a:t>합</a:t>
            </a:r>
            <a:endParaRPr lang="en-US" altLang="ko-KR" sz="1200" dirty="0">
              <a:solidFill>
                <a:srgbClr val="C00000"/>
              </a:solidFill>
              <a:latin typeface="+mn-ea"/>
            </a:endParaRPr>
          </a:p>
          <a:p>
            <a:pPr algn="ctr"/>
            <a:r>
              <a:rPr lang="ko-KR" altLang="en-US" sz="1200" dirty="0">
                <a:solidFill>
                  <a:srgbClr val="C00000"/>
                </a:solidFill>
                <a:latin typeface="+mn-ea"/>
              </a:rPr>
              <a:t>교</a:t>
            </a:r>
            <a:endParaRPr lang="en-US" altLang="ko-KR" sz="1200" dirty="0">
              <a:solidFill>
                <a:srgbClr val="C00000"/>
              </a:solidFill>
              <a:latin typeface="+mn-ea"/>
            </a:endParaRPr>
          </a:p>
          <a:p>
            <a:pPr algn="ctr"/>
            <a:r>
              <a:rPr lang="ko-KR" altLang="en-US" sz="1200" dirty="0">
                <a:solidFill>
                  <a:srgbClr val="C00000"/>
                </a:solidFill>
                <a:latin typeface="+mn-ea"/>
              </a:rPr>
              <a:t>육</a:t>
            </a:r>
            <a:endParaRPr lang="en-US" altLang="ko-KR" sz="1200" dirty="0">
              <a:solidFill>
                <a:srgbClr val="C00000"/>
              </a:solidFill>
              <a:latin typeface="+mn-ea"/>
            </a:endParaRPr>
          </a:p>
          <a:p>
            <a:pPr algn="ctr"/>
            <a:r>
              <a:rPr lang="ko-KR" altLang="en-US" sz="1200" dirty="0">
                <a:solidFill>
                  <a:srgbClr val="C00000"/>
                </a:solidFill>
                <a:latin typeface="+mn-ea"/>
              </a:rPr>
              <a:t>학</a:t>
            </a:r>
            <a:endParaRPr lang="en-US" altLang="ko-KR" sz="1200" dirty="0">
              <a:solidFill>
                <a:srgbClr val="C00000"/>
              </a:solidFill>
              <a:latin typeface="+mn-ea"/>
            </a:endParaRPr>
          </a:p>
          <a:p>
            <a:pPr algn="ctr"/>
            <a:r>
              <a:rPr lang="ko-KR" altLang="en-US" sz="1200" dirty="0">
                <a:solidFill>
                  <a:srgbClr val="C00000"/>
                </a:solidFill>
                <a:latin typeface="+mn-ea"/>
              </a:rPr>
              <a:t>부</a:t>
            </a:r>
          </a:p>
        </p:txBody>
      </p:sp>
      <p:sp>
        <p:nvSpPr>
          <p:cNvPr id="63" name="직사각형 62">
            <a:extLst>
              <a:ext uri="{FF2B5EF4-FFF2-40B4-BE49-F238E27FC236}">
                <a16:creationId xmlns:a16="http://schemas.microsoft.com/office/drawing/2014/main" id="{0F46D49A-E57A-4D13-954D-4401523CF37D}"/>
              </a:ext>
            </a:extLst>
          </p:cNvPr>
          <p:cNvSpPr/>
          <p:nvPr/>
        </p:nvSpPr>
        <p:spPr>
          <a:xfrm>
            <a:off x="7681517" y="1941986"/>
            <a:ext cx="298680" cy="1702725"/>
          </a:xfrm>
          <a:prstGeom prst="rect">
            <a:avLst/>
          </a:prstGeom>
          <a:noFill/>
          <a:ln w="19050">
            <a:solidFill>
              <a:schemeClr val="tx1">
                <a:lumMod val="50000"/>
                <a:lumOff val="50000"/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srgbClr val="C0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64" name="그룹 63">
            <a:extLst>
              <a:ext uri="{FF2B5EF4-FFF2-40B4-BE49-F238E27FC236}">
                <a16:creationId xmlns:a16="http://schemas.microsoft.com/office/drawing/2014/main" id="{EA2152A4-FBD0-419B-AD16-19ED5F091994}"/>
              </a:ext>
            </a:extLst>
          </p:cNvPr>
          <p:cNvGrpSpPr/>
          <p:nvPr/>
        </p:nvGrpSpPr>
        <p:grpSpPr>
          <a:xfrm>
            <a:off x="495425" y="1575789"/>
            <a:ext cx="1095356" cy="4534900"/>
            <a:chOff x="-2233808" y="1423279"/>
            <a:chExt cx="8313648" cy="4534900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D182B5EC-4E4A-4E88-A932-CA8B0833A6AE}"/>
                </a:ext>
              </a:extLst>
            </p:cNvPr>
            <p:cNvSpPr txBox="1"/>
            <p:nvPr/>
          </p:nvSpPr>
          <p:spPr>
            <a:xfrm>
              <a:off x="-2233808" y="1475064"/>
              <a:ext cx="5760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ko-KR" altLang="en-US" sz="1200" b="1" dirty="0">
                <a:latin typeface="+mn-ea"/>
              </a:endParaRPr>
            </a:p>
          </p:txBody>
        </p:sp>
        <p:sp>
          <p:nvSpPr>
            <p:cNvPr id="66" name="직사각형 65">
              <a:extLst>
                <a:ext uri="{FF2B5EF4-FFF2-40B4-BE49-F238E27FC236}">
                  <a16:creationId xmlns:a16="http://schemas.microsoft.com/office/drawing/2014/main" id="{944AA618-D055-4BD0-8FF4-5FD6EAD179F5}"/>
                </a:ext>
              </a:extLst>
            </p:cNvPr>
            <p:cNvSpPr/>
            <p:nvPr/>
          </p:nvSpPr>
          <p:spPr>
            <a:xfrm>
              <a:off x="246515" y="1423279"/>
              <a:ext cx="5833325" cy="4534900"/>
            </a:xfrm>
            <a:prstGeom prst="rect">
              <a:avLst/>
            </a:prstGeom>
            <a:noFill/>
            <a:ln w="19050">
              <a:solidFill>
                <a:schemeClr val="tx1">
                  <a:lumMod val="50000"/>
                  <a:lumOff val="50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 b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sp>
        <p:nvSpPr>
          <p:cNvPr id="80" name="제목 17"/>
          <p:cNvSpPr txBox="1">
            <a:spLocks/>
          </p:cNvSpPr>
          <p:nvPr/>
        </p:nvSpPr>
        <p:spPr>
          <a:xfrm>
            <a:off x="1057596" y="696982"/>
            <a:ext cx="8372475" cy="55530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800" dirty="0" smtClean="0">
                <a:solidFill>
                  <a:schemeClr val="bg1"/>
                </a:solidFill>
              </a:rPr>
              <a:t>Ⅰ.   </a:t>
            </a:r>
            <a:r>
              <a:rPr lang="ko-KR" altLang="en-US" sz="1800" b="1" dirty="0" err="1" smtClean="0">
                <a:latin typeface="+mn-ea"/>
                <a:ea typeface="+mn-ea"/>
              </a:rPr>
              <a:t>듀얼</a:t>
            </a:r>
            <a:r>
              <a:rPr lang="ko-KR" altLang="en-US" sz="1800" b="1" dirty="0" err="1" smtClean="0">
                <a:effectLst>
                  <a:outerShdw sx="0" sy="0">
                    <a:srgbClr val="000000"/>
                  </a:outerShdw>
                </a:effectLst>
                <a:latin typeface="+mn-ea"/>
                <a:ea typeface="+mn-ea"/>
              </a:rPr>
              <a:t>트랙이수제</a:t>
            </a:r>
            <a:r>
              <a:rPr lang="ko-KR" altLang="en-US" sz="1800" b="1" dirty="0" smtClean="0">
                <a:effectLst>
                  <a:outerShdw sx="0" sy="0">
                    <a:srgbClr val="000000"/>
                  </a:outerShdw>
                </a:effectLst>
                <a:latin typeface="+mn-ea"/>
                <a:ea typeface="+mn-ea"/>
              </a:rPr>
              <a:t> 운영방안</a:t>
            </a:r>
            <a:endParaRPr lang="en-US" altLang="ko-KR" sz="1800" b="1" dirty="0">
              <a:effectLst>
                <a:outerShdw sx="0" sy="0">
                  <a:srgbClr val="000000"/>
                </a:outerShdw>
              </a:effectLst>
              <a:latin typeface="+mn-ea"/>
              <a:ea typeface="+mn-ea"/>
            </a:endParaRPr>
          </a:p>
        </p:txBody>
      </p:sp>
      <p:sp>
        <p:nvSpPr>
          <p:cNvPr id="81" name="Rectangle 304"/>
          <p:cNvSpPr>
            <a:spLocks noChangeArrowheads="1"/>
          </p:cNvSpPr>
          <p:nvPr/>
        </p:nvSpPr>
        <p:spPr bwMode="auto">
          <a:xfrm>
            <a:off x="461921" y="696982"/>
            <a:ext cx="106679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defRPr/>
            </a:pPr>
            <a:r>
              <a:rPr lang="en-US" altLang="ko-KR" sz="1500" b="1" dirty="0">
                <a:solidFill>
                  <a:srgbClr val="312A6D"/>
                </a:solidFill>
                <a:latin typeface="+mj-ea"/>
                <a:ea typeface="+mj-ea"/>
              </a:rPr>
              <a:t>Section 1</a:t>
            </a:r>
            <a:r>
              <a:rPr lang="en-US" altLang="ko-KR" sz="1500" b="1" dirty="0" smtClean="0">
                <a:solidFill>
                  <a:srgbClr val="312A6D"/>
                </a:solidFill>
                <a:latin typeface="+mj-ea"/>
                <a:ea typeface="+mj-ea"/>
              </a:rPr>
              <a:t>.</a:t>
            </a:r>
            <a:endParaRPr lang="en-US" altLang="ko-KR" sz="1500" b="1" dirty="0">
              <a:solidFill>
                <a:srgbClr val="312A6D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97192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7E677-4F6A-4938-A403-5EDA1326F071}" type="slidenum">
              <a:rPr lang="ko-KR" altLang="en-US" smtClean="0"/>
              <a:t>9</a:t>
            </a:fld>
            <a:endParaRPr lang="ko-KR" altLang="en-US"/>
          </a:p>
        </p:txBody>
      </p:sp>
      <p:sp>
        <p:nvSpPr>
          <p:cNvPr id="47" name="TextBox 46"/>
          <p:cNvSpPr txBox="1"/>
          <p:nvPr/>
        </p:nvSpPr>
        <p:spPr>
          <a:xfrm>
            <a:off x="7277411" y="219945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800" spc="-3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1 / </a:t>
            </a:r>
          </a:p>
        </p:txBody>
      </p:sp>
      <p:pic>
        <p:nvPicPr>
          <p:cNvPr id="50" name="그림 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9190" y="229998"/>
            <a:ext cx="795340" cy="734584"/>
          </a:xfrm>
          <a:prstGeom prst="rect">
            <a:avLst/>
          </a:prstGeom>
        </p:spPr>
      </p:pic>
      <p:graphicFrame>
        <p:nvGraphicFramePr>
          <p:cNvPr id="6" name="표 5">
            <a:extLst>
              <a:ext uri="{FF2B5EF4-FFF2-40B4-BE49-F238E27FC236}">
                <a16:creationId xmlns:a16="http://schemas.microsoft.com/office/drawing/2014/main" id="{171632DC-B47E-438B-BC70-ED3CE0E2A5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6222972"/>
              </p:ext>
            </p:extLst>
          </p:nvPr>
        </p:nvGraphicFramePr>
        <p:xfrm>
          <a:off x="433334" y="1802055"/>
          <a:ext cx="8238564" cy="2599690"/>
        </p:xfrm>
        <a:graphic>
          <a:graphicData uri="http://schemas.openxmlformats.org/drawingml/2006/table">
            <a:tbl>
              <a:tblPr/>
              <a:tblGrid>
                <a:gridCol w="1293679">
                  <a:extLst>
                    <a:ext uri="{9D8B030D-6E8A-4147-A177-3AD203B41FA5}">
                      <a16:colId xmlns:a16="http://schemas.microsoft.com/office/drawing/2014/main" val="1272728517"/>
                    </a:ext>
                  </a:extLst>
                </a:gridCol>
                <a:gridCol w="232794">
                  <a:extLst>
                    <a:ext uri="{9D8B030D-6E8A-4147-A177-3AD203B41FA5}">
                      <a16:colId xmlns:a16="http://schemas.microsoft.com/office/drawing/2014/main" val="2184048676"/>
                    </a:ext>
                  </a:extLst>
                </a:gridCol>
                <a:gridCol w="2292491">
                  <a:extLst>
                    <a:ext uri="{9D8B030D-6E8A-4147-A177-3AD203B41FA5}">
                      <a16:colId xmlns:a16="http://schemas.microsoft.com/office/drawing/2014/main" val="3100147463"/>
                    </a:ext>
                  </a:extLst>
                </a:gridCol>
                <a:gridCol w="251012">
                  <a:extLst>
                    <a:ext uri="{9D8B030D-6E8A-4147-A177-3AD203B41FA5}">
                      <a16:colId xmlns:a16="http://schemas.microsoft.com/office/drawing/2014/main" val="297935456"/>
                    </a:ext>
                  </a:extLst>
                </a:gridCol>
                <a:gridCol w="1532965">
                  <a:extLst>
                    <a:ext uri="{9D8B030D-6E8A-4147-A177-3AD203B41FA5}">
                      <a16:colId xmlns:a16="http://schemas.microsoft.com/office/drawing/2014/main" val="943733315"/>
                    </a:ext>
                  </a:extLst>
                </a:gridCol>
                <a:gridCol w="286870">
                  <a:extLst>
                    <a:ext uri="{9D8B030D-6E8A-4147-A177-3AD203B41FA5}">
                      <a16:colId xmlns:a16="http://schemas.microsoft.com/office/drawing/2014/main" val="824832312"/>
                    </a:ext>
                  </a:extLst>
                </a:gridCol>
                <a:gridCol w="2348753">
                  <a:extLst>
                    <a:ext uri="{9D8B030D-6E8A-4147-A177-3AD203B41FA5}">
                      <a16:colId xmlns:a16="http://schemas.microsoft.com/office/drawing/2014/main" val="2127322609"/>
                    </a:ext>
                  </a:extLst>
                </a:gridCol>
              </a:tblGrid>
              <a:tr h="327914">
                <a:tc>
                  <a:txBody>
                    <a:bodyPr/>
                    <a:lstStyle/>
                    <a:p>
                      <a:pPr marL="63500" marR="63500" indent="0" algn="ctr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50" charset="-127"/>
                        </a:rPr>
                        <a:t>신청 공고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2385" cap="flat" cmpd="sng" algn="ctr">
                      <a:solidFill>
                        <a:srgbClr val="ECE9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2385" cap="flat" cmpd="sng" algn="ctr">
                      <a:solidFill>
                        <a:srgbClr val="ECE9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sng" algn="ctr">
                      <a:solidFill>
                        <a:srgbClr val="ECE9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sng" algn="ctr">
                      <a:solidFill>
                        <a:srgbClr val="ECE9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-10">
                          <a:solidFill>
                            <a:srgbClr val="FFFFFF"/>
                          </a:solidFill>
                          <a:effectLst/>
                          <a:latin typeface="함초롬바탕" panose="02030504000101010101" pitchFamily="18" charset="-127"/>
                        </a:rPr>
                        <a:t>  </a:t>
                      </a:r>
                      <a:endParaRPr lang="en-US" sz="1200" b="1" kern="0" spc="-1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2385" cap="flat" cmpd="sng" algn="ctr">
                      <a:solidFill>
                        <a:srgbClr val="ECE9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2385" cap="flat" cmpd="sng" algn="ctr">
                      <a:solidFill>
                        <a:srgbClr val="ECE9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sng" algn="ctr">
                      <a:solidFill>
                        <a:srgbClr val="ECE9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sng" algn="ctr">
                      <a:solidFill>
                        <a:srgbClr val="ECE9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indent="0" algn="ctr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50" charset="-127"/>
                        </a:rPr>
                        <a:t>참여학과별 면담 및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63500" marR="63500" indent="0" algn="ctr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50" charset="-127"/>
                        </a:rPr>
                        <a:t>신청서 작성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2385" cap="flat" cmpd="sng" algn="ctr">
                      <a:solidFill>
                        <a:srgbClr val="ECE9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2385" cap="flat" cmpd="sng" algn="ctr">
                      <a:solidFill>
                        <a:srgbClr val="ECE9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sng" algn="ctr">
                      <a:solidFill>
                        <a:srgbClr val="ECE9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sng" algn="ctr">
                      <a:solidFill>
                        <a:srgbClr val="ECE9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-10">
                          <a:solidFill>
                            <a:srgbClr val="FFFFFF"/>
                          </a:solidFill>
                          <a:effectLst/>
                          <a:latin typeface="함초롬바탕" panose="02030504000101010101" pitchFamily="18" charset="-127"/>
                        </a:rPr>
                        <a:t>  </a:t>
                      </a:r>
                      <a:endParaRPr lang="en-US" sz="1200" b="1" kern="0" spc="-1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2385" cap="flat" cmpd="sng" algn="ctr">
                      <a:solidFill>
                        <a:srgbClr val="ECE9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2385" cap="flat" cmpd="sng" algn="ctr">
                      <a:solidFill>
                        <a:srgbClr val="ECE9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sng" algn="ctr">
                      <a:solidFill>
                        <a:srgbClr val="ECE9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sng" algn="ctr">
                      <a:solidFill>
                        <a:srgbClr val="ECE9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indent="0" algn="ctr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50" charset="-127"/>
                        </a:rPr>
                        <a:t>신청서 제출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2385" cap="flat" cmpd="sng" algn="ctr">
                      <a:solidFill>
                        <a:srgbClr val="ECE9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2385" cap="flat" cmpd="sng" algn="ctr">
                      <a:solidFill>
                        <a:srgbClr val="ECE9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sng" algn="ctr">
                      <a:solidFill>
                        <a:srgbClr val="ECE9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sng" algn="ctr">
                      <a:solidFill>
                        <a:srgbClr val="ECE9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-10">
                          <a:solidFill>
                            <a:srgbClr val="FFFFFF"/>
                          </a:solidFill>
                          <a:effectLst/>
                          <a:latin typeface="함초롬바탕" panose="02030504000101010101" pitchFamily="18" charset="-127"/>
                        </a:rPr>
                        <a:t>  </a:t>
                      </a:r>
                      <a:endParaRPr lang="en-US" sz="1200" b="1" kern="0" spc="-1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2385" cap="flat" cmpd="sng" algn="ctr">
                      <a:solidFill>
                        <a:srgbClr val="ECE9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2385" cap="flat" cmpd="sng" algn="ctr">
                      <a:solidFill>
                        <a:srgbClr val="ECE9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sng" algn="ctr">
                      <a:solidFill>
                        <a:srgbClr val="ECE9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sng" algn="ctr">
                      <a:solidFill>
                        <a:srgbClr val="ECE9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indent="0" algn="ctr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50" charset="-127"/>
                        </a:rPr>
                        <a:t>심의 및 승인결과 통보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2385" cap="flat" cmpd="sng" algn="ctr">
                      <a:solidFill>
                        <a:srgbClr val="ECE9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2385" cap="flat" cmpd="sng" algn="ctr">
                      <a:solidFill>
                        <a:srgbClr val="ECE9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sng" algn="ctr">
                      <a:solidFill>
                        <a:srgbClr val="ECE9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sng" algn="ctr">
                      <a:solidFill>
                        <a:srgbClr val="ECE9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8034179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pPr marL="0" marR="0" indent="0" algn="l" fontAlgn="base" latinLnBrk="1">
                        <a:lnSpc>
                          <a:spcPct val="1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함초롬바탕" panose="02030504000101010101" pitchFamily="18" charset="-127"/>
                        </a:rPr>
                        <a:t>  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l" fontAlgn="base" latinLnBrk="1">
                        <a:lnSpc>
                          <a:spcPct val="1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50" charset="-127"/>
                        </a:rPr>
                        <a:t>● 신청시기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l" fontAlgn="base" latinLnBrk="1">
                        <a:lnSpc>
                          <a:spcPct val="1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0" spc="-2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- </a:t>
                      </a:r>
                      <a:r>
                        <a:rPr lang="ko-KR" altLang="en-US" sz="1200" b="1" kern="0" spc="-2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매년 </a:t>
                      </a:r>
                      <a:r>
                        <a:rPr lang="en-US" altLang="ko-KR" sz="1200" b="1" kern="0" spc="-2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11</a:t>
                      </a:r>
                      <a:r>
                        <a:rPr lang="ko-KR" altLang="en-US" sz="1200" b="1" kern="0" spc="-20" dirty="0" smtClean="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50" charset="-127"/>
                        </a:rPr>
                        <a:t>월</a:t>
                      </a:r>
                      <a:endParaRPr lang="ko-KR" altLang="en-US" sz="1200" b="1" kern="0" spc="-2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l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0" spc="-1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200" b="1" kern="0" spc="-10" dirty="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50" charset="-127"/>
                        </a:rPr>
                        <a:t>홈페이지 공지</a:t>
                      </a:r>
                      <a:r>
                        <a:rPr lang="en-US" altLang="ko-KR" sz="1200" b="1" kern="0" spc="-1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)</a:t>
                      </a:r>
                      <a:endParaRPr lang="ko-KR" altLang="en-US" sz="1200" b="1" kern="0" spc="-1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l" fontAlgn="base" latinLnBrk="1">
                        <a:lnSpc>
                          <a:spcPct val="1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-10" dirty="0">
                          <a:solidFill>
                            <a:srgbClr val="000000"/>
                          </a:solidFill>
                          <a:effectLst/>
                          <a:latin typeface="함초롬바탕" panose="02030504000101010101" pitchFamily="18" charset="-127"/>
                        </a:rPr>
                        <a:t>  </a:t>
                      </a:r>
                      <a:endParaRPr lang="ko-KR" altLang="en-US" sz="1200" b="1" kern="0" spc="-1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l" fontAlgn="base" latinLnBrk="1">
                        <a:lnSpc>
                          <a:spcPct val="1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-10" dirty="0">
                          <a:solidFill>
                            <a:srgbClr val="000000"/>
                          </a:solidFill>
                          <a:effectLst/>
                          <a:latin typeface="함초롬바탕" panose="02030504000101010101" pitchFamily="18" charset="-127"/>
                        </a:rPr>
                        <a:t>  </a:t>
                      </a:r>
                      <a:endParaRPr lang="ko-KR" altLang="en-US" sz="1200" b="1" kern="0" spc="-1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2385" cap="flat" cmpd="sng" algn="ctr">
                      <a:solidFill>
                        <a:srgbClr val="ECE9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2385" cap="flat" cmpd="sng" algn="ctr">
                      <a:solidFill>
                        <a:srgbClr val="ECE9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sng" algn="ctr">
                      <a:solidFill>
                        <a:srgbClr val="ECE9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sng" algn="ctr">
                      <a:solidFill>
                        <a:srgbClr val="ECE9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10">
                          <a:solidFill>
                            <a:srgbClr val="0000FF"/>
                          </a:solidFill>
                          <a:effectLst/>
                          <a:ea typeface="맑은 고딕" panose="020B0503020000020004" pitchFamily="50" charset="-127"/>
                        </a:rPr>
                        <a:t>→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2385" cap="flat" cmpd="sng" algn="ctr">
                      <a:solidFill>
                        <a:srgbClr val="ECE9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2385" cap="flat" cmpd="sng" algn="ctr">
                      <a:solidFill>
                        <a:srgbClr val="ECE9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sng" algn="ctr">
                      <a:solidFill>
                        <a:srgbClr val="ECE9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sng" algn="ctr">
                      <a:solidFill>
                        <a:srgbClr val="ECE9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50" charset="-127"/>
                        </a:rPr>
                        <a:t>●신청서 작성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l" fontAlgn="base" latinLnBrk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 - </a:t>
                      </a:r>
                      <a:r>
                        <a:rPr lang="ko-KR" altLang="en-US" sz="1200" b="1" kern="0" spc="-10" dirty="0" err="1">
                          <a:solidFill>
                            <a:srgbClr val="000000"/>
                          </a:solidFill>
                          <a:effectLst/>
                          <a:ea typeface="맑은 고딕" panose="020B0503020000020004" pitchFamily="50" charset="-127"/>
                        </a:rPr>
                        <a:t>전공명</a:t>
                      </a:r>
                      <a:r>
                        <a:rPr lang="ko-KR" altLang="en-US" sz="1200" b="1" kern="0" spc="-10" dirty="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50" charset="-127"/>
                        </a:rPr>
                        <a:t> 및 교육과정 작성</a:t>
                      </a:r>
                      <a:endParaRPr lang="en-US" altLang="ko-KR" sz="1200" b="1" kern="0" spc="-10" dirty="0">
                        <a:solidFill>
                          <a:srgbClr val="000000"/>
                        </a:solidFill>
                        <a:effectLst/>
                        <a:ea typeface="맑은 고딕" panose="020B0503020000020004" pitchFamily="50" charset="-127"/>
                      </a:endParaRPr>
                    </a:p>
                    <a:p>
                      <a:pPr marL="0" marR="0" indent="0" algn="l" fontAlgn="base" latinLnBrk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0" spc="-10" dirty="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50" charset="-127"/>
                        </a:rPr>
                        <a:t> - </a:t>
                      </a:r>
                      <a:r>
                        <a:rPr lang="ko-KR" altLang="en-US" sz="1200" b="1" kern="0" spc="-10" dirty="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50" charset="-127"/>
                        </a:rPr>
                        <a:t>학과 지도교수 협의</a:t>
                      </a:r>
                      <a:endParaRPr lang="ko-KR" altLang="en-US" sz="1200" b="1" kern="0" spc="-1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l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50" charset="-127"/>
                        </a:rPr>
                        <a:t>● 사전 면담 실시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l" fontAlgn="base" latinLnBrk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 - </a:t>
                      </a: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50" charset="-127"/>
                        </a:rPr>
                        <a:t>교육과정에 </a:t>
                      </a:r>
                      <a:r>
                        <a:rPr lang="ko-KR" altLang="en-US" sz="1200" b="1" kern="0" spc="0" dirty="0" smtClean="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50" charset="-127"/>
                        </a:rPr>
                        <a:t>참여되는 </a:t>
                      </a: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50" charset="-127"/>
                        </a:rPr>
                        <a:t>학과의 관련 교수 사전 면담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2385" cap="flat" cmpd="sng" algn="ctr">
                      <a:solidFill>
                        <a:srgbClr val="ECE9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2385" cap="flat" cmpd="sng" algn="ctr">
                      <a:solidFill>
                        <a:srgbClr val="ECE9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sng" algn="ctr">
                      <a:solidFill>
                        <a:srgbClr val="ECE9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sng" algn="ctr">
                      <a:solidFill>
                        <a:srgbClr val="ECE9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10" dirty="0">
                          <a:solidFill>
                            <a:srgbClr val="0000FF"/>
                          </a:solidFill>
                          <a:effectLst/>
                          <a:ea typeface="맑은 고딕" panose="020B0503020000020004" pitchFamily="50" charset="-127"/>
                        </a:rPr>
                        <a:t>→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2385" cap="flat" cmpd="sng" algn="ctr">
                      <a:solidFill>
                        <a:srgbClr val="ECE9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2385" cap="flat" cmpd="sng" algn="ctr">
                      <a:solidFill>
                        <a:srgbClr val="ECE9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sng" algn="ctr">
                      <a:solidFill>
                        <a:srgbClr val="ECE9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sng" algn="ctr">
                      <a:solidFill>
                        <a:srgbClr val="ECE9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1">
                        <a:lnSpc>
                          <a:spcPct val="1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50" charset="-127"/>
                        </a:rPr>
                        <a:t>● 신청서 경유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171450" marR="0" indent="-171450" algn="l" fontAlgn="base" latinLnBrk="1">
                        <a:lnSpc>
                          <a:spcPct val="1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50" charset="-127"/>
                        </a:rPr>
                        <a:t>소속학과 지도교수 및 학부</a:t>
                      </a:r>
                      <a:r>
                        <a:rPr lang="en-US" altLang="ko-KR" sz="1200" b="1" kern="0" spc="0" dirty="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50" charset="-127"/>
                        </a:rPr>
                        <a:t>과</a:t>
                      </a:r>
                      <a:r>
                        <a:rPr lang="en-US" altLang="ko-KR" sz="1200" b="1" kern="0" spc="0" dirty="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50" charset="-127"/>
                        </a:rPr>
                        <a:t>)</a:t>
                      </a: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50" charset="-127"/>
                        </a:rPr>
                        <a:t>장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l" fontAlgn="base" latinLnBrk="1">
                        <a:lnSpc>
                          <a:spcPct val="1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50" charset="-127"/>
                        </a:rPr>
                        <a:t>● 신청서 제출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l" fontAlgn="base" latinLnBrk="1">
                        <a:lnSpc>
                          <a:spcPct val="1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- </a:t>
                      </a: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융합교육</a:t>
                      </a: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50" charset="-127"/>
                        </a:rPr>
                        <a:t>학부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2385" cap="flat" cmpd="sng" algn="ctr">
                      <a:solidFill>
                        <a:srgbClr val="ECE9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2385" cap="flat" cmpd="sng" algn="ctr">
                      <a:solidFill>
                        <a:srgbClr val="ECE9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sng" algn="ctr">
                      <a:solidFill>
                        <a:srgbClr val="ECE9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sng" algn="ctr">
                      <a:solidFill>
                        <a:srgbClr val="ECE9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10" dirty="0">
                          <a:solidFill>
                            <a:srgbClr val="0000FF"/>
                          </a:solidFill>
                          <a:effectLst/>
                          <a:ea typeface="맑은 고딕" panose="020B0503020000020004" pitchFamily="50" charset="-127"/>
                        </a:rPr>
                        <a:t>→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2385" cap="flat" cmpd="sng" algn="ctr">
                      <a:solidFill>
                        <a:srgbClr val="ECE9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2385" cap="flat" cmpd="sng" algn="ctr">
                      <a:solidFill>
                        <a:srgbClr val="ECE9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sng" algn="ctr">
                      <a:solidFill>
                        <a:srgbClr val="ECE9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sng" algn="ctr">
                      <a:solidFill>
                        <a:srgbClr val="ECE9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50" charset="-127"/>
                        </a:rPr>
                        <a:t>● 심의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l" fontAlgn="base" latinLnBrk="1">
                        <a:lnSpc>
                          <a:spcPct val="13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- </a:t>
                      </a: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학생</a:t>
                      </a:r>
                      <a:r>
                        <a:rPr lang="ko-KR" altLang="en-US" sz="1200" b="1" kern="0" spc="-10" dirty="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50" charset="-127"/>
                        </a:rPr>
                        <a:t>설계전공심의위원회</a:t>
                      </a:r>
                      <a:endParaRPr lang="ko-KR" altLang="en-US" sz="1200" b="1" kern="0" spc="-1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l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50" charset="-127"/>
                        </a:rPr>
                        <a:t>● 최종승인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l" fontAlgn="base" latinLnBrk="1">
                        <a:lnSpc>
                          <a:spcPct val="13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- </a:t>
                      </a: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50" charset="-127"/>
                        </a:rPr>
                        <a:t>총장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l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50" charset="-127"/>
                        </a:rPr>
                        <a:t>● 승인결과 통보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l" fontAlgn="base" latinLnBrk="1">
                        <a:lnSpc>
                          <a:spcPct val="13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- </a:t>
                      </a: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50" charset="-127"/>
                        </a:rPr>
                        <a:t>학생 및 해당학부</a:t>
                      </a:r>
                      <a:r>
                        <a:rPr lang="en-US" altLang="ko-KR" sz="1200" b="1" kern="0" spc="0" dirty="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50" charset="-127"/>
                        </a:rPr>
                        <a:t>과</a:t>
                      </a:r>
                      <a:r>
                        <a:rPr lang="en-US" altLang="ko-KR" sz="1200" b="1" kern="0" spc="0" dirty="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50" charset="-127"/>
                        </a:rPr>
                        <a:t>)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2385" cap="flat" cmpd="sng" algn="ctr">
                      <a:solidFill>
                        <a:srgbClr val="ECE9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2385" cap="flat" cmpd="sng" algn="ctr">
                      <a:solidFill>
                        <a:srgbClr val="ECE9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sng" algn="ctr">
                      <a:solidFill>
                        <a:srgbClr val="ECE9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sng" algn="ctr">
                      <a:solidFill>
                        <a:srgbClr val="ECE9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7681334"/>
                  </a:ext>
                </a:extLst>
              </a:tr>
              <a:tr h="315214">
                <a:tc>
                  <a:txBody>
                    <a:bodyPr/>
                    <a:lstStyle/>
                    <a:p>
                      <a:pPr marL="63500" marR="63500" indent="0" algn="ctr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-20" dirty="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50" charset="-127"/>
                        </a:rPr>
                        <a:t>융합교육학부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2385" cap="flat" cmpd="sng" algn="ctr">
                      <a:solidFill>
                        <a:srgbClr val="ECE9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2385" cap="flat" cmpd="sng" algn="ctr">
                      <a:solidFill>
                        <a:srgbClr val="ECE9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sng" algn="ctr">
                      <a:solidFill>
                        <a:srgbClr val="ECE9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sng" algn="ctr">
                      <a:solidFill>
                        <a:srgbClr val="ECE9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9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-10" dirty="0">
                          <a:solidFill>
                            <a:srgbClr val="000000"/>
                          </a:solidFill>
                          <a:effectLst/>
                          <a:latin typeface="함초롬바탕" panose="02030504000101010101" pitchFamily="18" charset="-127"/>
                        </a:rPr>
                        <a:t>  </a:t>
                      </a:r>
                      <a:endParaRPr lang="en-US" sz="1200" b="1" kern="0" spc="-1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2385" cap="flat" cmpd="sng" algn="ctr">
                      <a:solidFill>
                        <a:srgbClr val="ECE9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2385" cap="flat" cmpd="sng" algn="ctr">
                      <a:solidFill>
                        <a:srgbClr val="ECE9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sng" algn="ctr">
                      <a:solidFill>
                        <a:srgbClr val="ECE9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sng" algn="ctr">
                      <a:solidFill>
                        <a:srgbClr val="ECE9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indent="0" algn="ctr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50" charset="-127"/>
                        </a:rPr>
                        <a:t>신청대상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2385" cap="flat" cmpd="sng" algn="ctr">
                      <a:solidFill>
                        <a:srgbClr val="ECE9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2385" cap="flat" cmpd="sng" algn="ctr">
                      <a:solidFill>
                        <a:srgbClr val="ECE9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sng" algn="ctr">
                      <a:solidFill>
                        <a:srgbClr val="ECE9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sng" algn="ctr">
                      <a:solidFill>
                        <a:srgbClr val="ECE9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9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-10">
                          <a:solidFill>
                            <a:srgbClr val="000000"/>
                          </a:solidFill>
                          <a:effectLst/>
                          <a:latin typeface="함초롬바탕" panose="02030504000101010101" pitchFamily="18" charset="-127"/>
                        </a:rPr>
                        <a:t>  </a:t>
                      </a:r>
                      <a:endParaRPr lang="en-US" sz="1200" b="1" kern="0" spc="-1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2385" cap="flat" cmpd="sng" algn="ctr">
                      <a:solidFill>
                        <a:srgbClr val="ECE9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2385" cap="flat" cmpd="sng" algn="ctr">
                      <a:solidFill>
                        <a:srgbClr val="ECE9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sng" algn="ctr">
                      <a:solidFill>
                        <a:srgbClr val="ECE9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sng" algn="ctr">
                      <a:solidFill>
                        <a:srgbClr val="ECE9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indent="0" algn="ctr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-1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50" charset="-127"/>
                        </a:rPr>
                        <a:t>신청대상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2385" cap="flat" cmpd="sng" algn="ctr">
                      <a:solidFill>
                        <a:srgbClr val="ECE9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2385" cap="flat" cmpd="sng" algn="ctr">
                      <a:solidFill>
                        <a:srgbClr val="ECE9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sng" algn="ctr">
                      <a:solidFill>
                        <a:srgbClr val="ECE9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sng" algn="ctr">
                      <a:solidFill>
                        <a:srgbClr val="ECE9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9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-10">
                          <a:solidFill>
                            <a:srgbClr val="000000"/>
                          </a:solidFill>
                          <a:effectLst/>
                          <a:latin typeface="함초롬바탕" panose="02030504000101010101" pitchFamily="18" charset="-127"/>
                        </a:rPr>
                        <a:t>  </a:t>
                      </a:r>
                      <a:endParaRPr lang="en-US" sz="1200" b="1" kern="0" spc="-1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2385" cap="flat" cmpd="sng" algn="ctr">
                      <a:solidFill>
                        <a:srgbClr val="ECE9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2385" cap="flat" cmpd="sng" algn="ctr">
                      <a:solidFill>
                        <a:srgbClr val="ECE9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sng" algn="ctr">
                      <a:solidFill>
                        <a:srgbClr val="ECE9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sng" algn="ctr">
                      <a:solidFill>
                        <a:srgbClr val="ECE9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indent="0" algn="ctr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-20" dirty="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50" charset="-127"/>
                        </a:rPr>
                        <a:t>융합교육학부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2385" cap="flat" cmpd="sng" algn="ctr">
                      <a:solidFill>
                        <a:srgbClr val="ECE9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2385" cap="flat" cmpd="sng" algn="ctr">
                      <a:solidFill>
                        <a:srgbClr val="ECE9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sng" algn="ctr">
                      <a:solidFill>
                        <a:srgbClr val="ECE9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sng" algn="ctr">
                      <a:solidFill>
                        <a:srgbClr val="ECE9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9F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061451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B37087D-86BE-4B05-A7F3-3270F20769B8}"/>
              </a:ext>
            </a:extLst>
          </p:cNvPr>
          <p:cNvSpPr txBox="1"/>
          <p:nvPr/>
        </p:nvSpPr>
        <p:spPr>
          <a:xfrm>
            <a:off x="433334" y="4534621"/>
            <a:ext cx="823856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800" b="1" kern="0" spc="0" dirty="0">
                <a:solidFill>
                  <a:srgbClr val="000000"/>
                </a:solidFill>
                <a:effectLst/>
                <a:ea typeface="맑은 고딕" panose="020B0503020000020004" pitchFamily="50" charset="-127"/>
              </a:rPr>
              <a:t>교육과정 편성 및 이수</a:t>
            </a:r>
            <a:endParaRPr lang="ko-KR" altLang="en-US" sz="1800" b="1" kern="0" spc="0" dirty="0">
              <a:solidFill>
                <a:srgbClr val="000000"/>
              </a:solidFill>
              <a:effectLst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</a:rPr>
              <a:t>- </a:t>
            </a:r>
            <a:r>
              <a:rPr lang="en-US" altLang="ko-KR" sz="1400" b="1" kern="0" spc="0" dirty="0">
                <a:solidFill>
                  <a:srgbClr val="FF0000"/>
                </a:solidFill>
                <a:effectLst/>
                <a:latin typeface="맑은 고딕" panose="020B0503020000020004" pitchFamily="50" charset="-127"/>
              </a:rPr>
              <a:t>2</a:t>
            </a:r>
            <a:r>
              <a:rPr lang="ko-KR" altLang="en-US" sz="1400" b="1" kern="0" spc="0" dirty="0">
                <a:solidFill>
                  <a:srgbClr val="FF0000"/>
                </a:solidFill>
                <a:effectLst/>
                <a:ea typeface="맑은 고딕" panose="020B0503020000020004" pitchFamily="50" charset="-127"/>
              </a:rPr>
              <a:t>개 이상 다른 계열에 </a:t>
            </a:r>
            <a:r>
              <a:rPr lang="ko-KR" altLang="en-US" sz="1400" b="1" kern="0" spc="0" dirty="0">
                <a:solidFill>
                  <a:srgbClr val="000000"/>
                </a:solidFill>
                <a:effectLst/>
                <a:ea typeface="맑은 고딕" panose="020B0503020000020004" pitchFamily="50" charset="-127"/>
              </a:rPr>
              <a:t>속한 학과</a:t>
            </a:r>
            <a:r>
              <a:rPr lang="en-US" altLang="ko-KR" sz="14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</a:rPr>
              <a:t>(</a:t>
            </a:r>
            <a:r>
              <a:rPr lang="ko-KR" altLang="en-US" sz="1400" b="1" kern="0" spc="0" dirty="0">
                <a:solidFill>
                  <a:srgbClr val="000000"/>
                </a:solidFill>
                <a:effectLst/>
                <a:ea typeface="맑은 고딕" panose="020B0503020000020004" pitchFamily="50" charset="-127"/>
              </a:rPr>
              <a:t>전공</a:t>
            </a:r>
            <a:r>
              <a:rPr lang="en-US" altLang="ko-KR" sz="14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</a:rPr>
              <a:t>)</a:t>
            </a:r>
            <a:r>
              <a:rPr lang="ko-KR" altLang="en-US" sz="1400" b="1" kern="0" spc="0" dirty="0">
                <a:solidFill>
                  <a:srgbClr val="000000"/>
                </a:solidFill>
                <a:effectLst/>
                <a:ea typeface="맑은 고딕" panose="020B0503020000020004" pitchFamily="50" charset="-127"/>
              </a:rPr>
              <a:t>으로 구성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</a:rPr>
              <a:t>(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ea typeface="맑은 고딕" panose="020B0503020000020004" pitchFamily="50" charset="-127"/>
              </a:rPr>
              <a:t>48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ea typeface="맑은 고딕" panose="020B0503020000020004" pitchFamily="50" charset="-127"/>
              </a:rPr>
              <a:t>학점 편성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</a:rPr>
              <a:t>)</a:t>
            </a:r>
            <a:endParaRPr lang="ko-KR" altLang="en-US" sz="1400" kern="0" spc="0" dirty="0">
              <a:solidFill>
                <a:srgbClr val="000000"/>
              </a:solidFill>
              <a:effectLst/>
            </a:endParaRPr>
          </a:p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400" kern="0" spc="0" dirty="0">
                <a:solidFill>
                  <a:srgbClr val="000000"/>
                </a:solidFill>
                <a:effectLst/>
                <a:ea typeface="맑은 고딕" panose="020B0503020000020004" pitchFamily="50" charset="-127"/>
              </a:rPr>
              <a:t>- 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ea typeface="맑은 고딕" panose="020B0503020000020004" pitchFamily="50" charset="-127"/>
              </a:rPr>
              <a:t>이수학점 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</a:rPr>
              <a:t>: 39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ea typeface="맑은 고딕" panose="020B0503020000020004" pitchFamily="50" charset="-127"/>
              </a:rPr>
              <a:t>학점 이상</a:t>
            </a:r>
            <a:endParaRPr lang="en-US" altLang="ko-KR" sz="1400" kern="0" spc="0" dirty="0">
              <a:solidFill>
                <a:srgbClr val="000000"/>
              </a:solidFill>
              <a:effectLst/>
              <a:ea typeface="맑은 고딕" panose="020B0503020000020004" pitchFamily="50" charset="-127"/>
            </a:endParaRPr>
          </a:p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400" kern="0" spc="0" dirty="0">
                <a:solidFill>
                  <a:srgbClr val="000000"/>
                </a:solidFill>
                <a:effectLst/>
                <a:ea typeface="맑은 고딕" panose="020B0503020000020004" pitchFamily="50" charset="-127"/>
              </a:rPr>
              <a:t>  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ea typeface="맑은 고딕" panose="020B0503020000020004" pitchFamily="50" charset="-127"/>
              </a:rPr>
              <a:t> </a:t>
            </a:r>
            <a:r>
              <a:rPr lang="en-US" altLang="ko-KR" sz="1400" kern="0" spc="0" dirty="0" smtClean="0">
                <a:solidFill>
                  <a:srgbClr val="000000"/>
                </a:solidFill>
                <a:effectLst/>
                <a:latin typeface="맑은 고딕" panose="020B0503020000020004" pitchFamily="50" charset="-127"/>
              </a:rPr>
              <a:t>(</a:t>
            </a:r>
            <a:r>
              <a:rPr lang="ko-KR" altLang="en-US" sz="1400" kern="0" spc="0" dirty="0" smtClean="0">
                <a:solidFill>
                  <a:srgbClr val="000000"/>
                </a:solidFill>
                <a:effectLst/>
                <a:latin typeface="맑은 고딕" panose="020B0503020000020004" pitchFamily="50" charset="-127"/>
              </a:rPr>
              <a:t>융합전공 </a:t>
            </a:r>
            <a:r>
              <a:rPr lang="en-US" altLang="ko-KR" sz="1400" kern="0" spc="0" dirty="0" smtClean="0">
                <a:solidFill>
                  <a:srgbClr val="000000"/>
                </a:solidFill>
                <a:effectLst/>
                <a:latin typeface="맑은 고딕" panose="020B0503020000020004" pitchFamily="50" charset="-127"/>
              </a:rPr>
              <a:t>18</a:t>
            </a:r>
            <a:r>
              <a:rPr lang="ko-KR" altLang="en-US" sz="1400" kern="0" spc="0" dirty="0" smtClean="0">
                <a:solidFill>
                  <a:srgbClr val="000000"/>
                </a:solidFill>
                <a:effectLst/>
                <a:latin typeface="맑은 고딕" panose="020B0503020000020004" pitchFamily="50" charset="-127"/>
              </a:rPr>
              <a:t>학점 </a:t>
            </a:r>
            <a:r>
              <a:rPr lang="en-US" altLang="ko-KR" sz="1400" kern="0" spc="0" dirty="0" smtClean="0">
                <a:solidFill>
                  <a:srgbClr val="000000"/>
                </a:solidFill>
                <a:effectLst/>
                <a:latin typeface="맑은 고딕" panose="020B0503020000020004" pitchFamily="50" charset="-127"/>
              </a:rPr>
              <a:t>+ </a:t>
            </a:r>
            <a:r>
              <a:rPr lang="ko-KR" altLang="en-US" sz="1400" kern="0" spc="0" dirty="0" smtClean="0">
                <a:solidFill>
                  <a:srgbClr val="000000"/>
                </a:solidFill>
                <a:effectLst/>
                <a:latin typeface="맑은 고딕" panose="020B0503020000020004" pitchFamily="50" charset="-127"/>
              </a:rPr>
              <a:t>소속 </a:t>
            </a:r>
            <a:r>
              <a:rPr lang="ko-KR" altLang="en-US" sz="1400" kern="0" spc="0" dirty="0" smtClean="0">
                <a:solidFill>
                  <a:srgbClr val="000000"/>
                </a:solidFill>
                <a:effectLst/>
                <a:ea typeface="맑은 고딕" panose="020B0503020000020004" pitchFamily="50" charset="-127"/>
              </a:rPr>
              <a:t>전공 </a:t>
            </a:r>
            <a:r>
              <a:rPr lang="en-US" altLang="ko-KR" sz="1400" kern="0" spc="0" dirty="0" smtClean="0">
                <a:solidFill>
                  <a:srgbClr val="000000"/>
                </a:solidFill>
                <a:effectLst/>
                <a:ea typeface="맑은 고딕" panose="020B0503020000020004" pitchFamily="50" charset="-127"/>
              </a:rPr>
              <a:t>2</a:t>
            </a:r>
            <a:r>
              <a:rPr lang="ko-KR" altLang="en-US" sz="1400" kern="0" spc="0" dirty="0" smtClean="0">
                <a:solidFill>
                  <a:srgbClr val="000000"/>
                </a:solidFill>
                <a:effectLst/>
                <a:ea typeface="맑은 고딕" panose="020B0503020000020004" pitchFamily="50" charset="-127"/>
              </a:rPr>
              <a:t>트랙 </a:t>
            </a:r>
            <a:r>
              <a:rPr lang="en-US" altLang="ko-KR" sz="1400" kern="0" spc="0" dirty="0" smtClean="0">
                <a:solidFill>
                  <a:srgbClr val="000000"/>
                </a:solidFill>
                <a:effectLst/>
                <a:ea typeface="맑은 고딕" panose="020B0503020000020004" pitchFamily="50" charset="-127"/>
              </a:rPr>
              <a:t>21</a:t>
            </a:r>
            <a:r>
              <a:rPr lang="ko-KR" altLang="en-US" sz="1400" kern="0" spc="0" dirty="0" smtClean="0">
                <a:solidFill>
                  <a:srgbClr val="000000"/>
                </a:solidFill>
                <a:effectLst/>
                <a:ea typeface="맑은 고딕" panose="020B0503020000020004" pitchFamily="50" charset="-127"/>
              </a:rPr>
              <a:t>학점</a:t>
            </a:r>
            <a:r>
              <a:rPr lang="en-US" altLang="ko-KR" sz="1400" kern="0" spc="0" dirty="0" smtClean="0">
                <a:solidFill>
                  <a:srgbClr val="000000"/>
                </a:solidFill>
                <a:effectLst/>
                <a:latin typeface="맑은 고딕" panose="020B0503020000020004" pitchFamily="50" charset="-127"/>
              </a:rPr>
              <a:t>)</a:t>
            </a:r>
            <a:endParaRPr lang="ko-KR" altLang="en-US" sz="1400" kern="0" spc="0" dirty="0">
              <a:solidFill>
                <a:srgbClr val="000000"/>
              </a:solidFill>
              <a:effectLst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5AFE62-867E-4231-85E5-396EE97F4301}"/>
              </a:ext>
            </a:extLst>
          </p:cNvPr>
          <p:cNvSpPr txBox="1"/>
          <p:nvPr/>
        </p:nvSpPr>
        <p:spPr>
          <a:xfrm>
            <a:off x="416858" y="1162598"/>
            <a:ext cx="4572000" cy="5166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8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b="1" kern="0" dirty="0">
                <a:solidFill>
                  <a:srgbClr val="000000"/>
                </a:solidFill>
                <a:ea typeface="맑은 고딕" panose="020B0503020000020004" pitchFamily="50" charset="-127"/>
              </a:rPr>
              <a:t>학생</a:t>
            </a:r>
            <a:r>
              <a:rPr lang="ko-KR" altLang="en-US" sz="1800" b="1" kern="0" spc="0" dirty="0">
                <a:solidFill>
                  <a:srgbClr val="000000"/>
                </a:solidFill>
                <a:effectLst/>
                <a:ea typeface="맑은 고딕" panose="020B0503020000020004" pitchFamily="50" charset="-127"/>
              </a:rPr>
              <a:t>설계전공 신청 및 승인 절차</a:t>
            </a:r>
            <a:endParaRPr lang="ko-KR" altLang="en-US" sz="1800" kern="0" spc="0" dirty="0">
              <a:solidFill>
                <a:srgbClr val="000000"/>
              </a:solidFill>
              <a:effectLst/>
            </a:endParaRPr>
          </a:p>
        </p:txBody>
      </p:sp>
      <p:sp>
        <p:nvSpPr>
          <p:cNvPr id="9" name="제목 17"/>
          <p:cNvSpPr txBox="1">
            <a:spLocks/>
          </p:cNvSpPr>
          <p:nvPr/>
        </p:nvSpPr>
        <p:spPr>
          <a:xfrm>
            <a:off x="1057596" y="696982"/>
            <a:ext cx="8372475" cy="55530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800" dirty="0" smtClean="0">
                <a:solidFill>
                  <a:schemeClr val="bg1"/>
                </a:solidFill>
              </a:rPr>
              <a:t>Ⅰ.   </a:t>
            </a:r>
            <a:r>
              <a:rPr lang="ko-KR" altLang="en-US" sz="1800" b="1" dirty="0" err="1" smtClean="0">
                <a:latin typeface="+mn-ea"/>
                <a:ea typeface="+mn-ea"/>
              </a:rPr>
              <a:t>듀얼</a:t>
            </a:r>
            <a:r>
              <a:rPr lang="ko-KR" altLang="en-US" sz="1800" b="1" dirty="0" err="1" smtClean="0">
                <a:effectLst>
                  <a:outerShdw sx="0" sy="0">
                    <a:srgbClr val="000000"/>
                  </a:outerShdw>
                </a:effectLst>
                <a:latin typeface="+mn-ea"/>
                <a:ea typeface="+mn-ea"/>
              </a:rPr>
              <a:t>트랙이수제</a:t>
            </a:r>
            <a:r>
              <a:rPr lang="ko-KR" altLang="en-US" sz="1800" b="1" dirty="0" smtClean="0">
                <a:effectLst>
                  <a:outerShdw sx="0" sy="0">
                    <a:srgbClr val="000000"/>
                  </a:outerShdw>
                </a:effectLst>
                <a:latin typeface="+mn-ea"/>
                <a:ea typeface="+mn-ea"/>
              </a:rPr>
              <a:t> 운영방안</a:t>
            </a:r>
            <a:endParaRPr lang="en-US" altLang="ko-KR" sz="1800" b="1" dirty="0">
              <a:effectLst>
                <a:outerShdw sx="0" sy="0">
                  <a:srgbClr val="000000"/>
                </a:outerShdw>
              </a:effectLst>
              <a:latin typeface="+mn-ea"/>
              <a:ea typeface="+mn-ea"/>
            </a:endParaRPr>
          </a:p>
        </p:txBody>
      </p:sp>
      <p:sp>
        <p:nvSpPr>
          <p:cNvPr id="10" name="Rectangle 304"/>
          <p:cNvSpPr>
            <a:spLocks noChangeArrowheads="1"/>
          </p:cNvSpPr>
          <p:nvPr/>
        </p:nvSpPr>
        <p:spPr bwMode="auto">
          <a:xfrm>
            <a:off x="461921" y="696982"/>
            <a:ext cx="106679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defRPr/>
            </a:pPr>
            <a:r>
              <a:rPr lang="en-US" altLang="ko-KR" sz="1500" b="1" dirty="0">
                <a:solidFill>
                  <a:srgbClr val="312A6D"/>
                </a:solidFill>
                <a:latin typeface="+mj-ea"/>
                <a:ea typeface="+mj-ea"/>
              </a:rPr>
              <a:t>Section 1</a:t>
            </a:r>
            <a:r>
              <a:rPr lang="en-US" altLang="ko-KR" sz="1500" b="1" dirty="0" smtClean="0">
                <a:solidFill>
                  <a:srgbClr val="312A6D"/>
                </a:solidFill>
                <a:latin typeface="+mj-ea"/>
                <a:ea typeface="+mj-ea"/>
              </a:rPr>
              <a:t>.</a:t>
            </a:r>
            <a:endParaRPr lang="en-US" altLang="ko-KR" sz="1500" b="1" dirty="0">
              <a:solidFill>
                <a:srgbClr val="312A6D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17878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503</TotalTime>
  <Words>1453</Words>
  <Application>Microsoft Office PowerPoint</Application>
  <PresentationFormat>화면 슬라이드 쇼(4:3)</PresentationFormat>
  <Paragraphs>293</Paragraphs>
  <Slides>10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21" baseType="lpstr">
      <vt:lpstr>HY견고딕</vt:lpstr>
      <vt:lpstr>나눔고딕</vt:lpstr>
      <vt:lpstr>맑은 고딕</vt:lpstr>
      <vt:lpstr>함초롬바탕</vt:lpstr>
      <vt:lpstr>Arial</vt:lpstr>
      <vt:lpstr>Arial Black</vt:lpstr>
      <vt:lpstr>Calibri</vt:lpstr>
      <vt:lpstr>Calibri Light</vt:lpstr>
      <vt:lpstr>Times New Roman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user</cp:lastModifiedBy>
  <cp:revision>35</cp:revision>
  <cp:lastPrinted>2022-10-05T00:56:14Z</cp:lastPrinted>
  <dcterms:created xsi:type="dcterms:W3CDTF">2021-08-11T06:48:59Z</dcterms:created>
  <dcterms:modified xsi:type="dcterms:W3CDTF">2024-11-05T00:34:01Z</dcterms:modified>
</cp:coreProperties>
</file>